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42"/>
  </p:notesMasterIdLst>
  <p:sldIdLst>
    <p:sldId id="256" r:id="rId2"/>
    <p:sldId id="278" r:id="rId3"/>
    <p:sldId id="266" r:id="rId4"/>
    <p:sldId id="267" r:id="rId5"/>
    <p:sldId id="268" r:id="rId6"/>
    <p:sldId id="269" r:id="rId7"/>
    <p:sldId id="279" r:id="rId8"/>
    <p:sldId id="293" r:id="rId9"/>
    <p:sldId id="281" r:id="rId10"/>
    <p:sldId id="286" r:id="rId11"/>
    <p:sldId id="280" r:id="rId12"/>
    <p:sldId id="282" r:id="rId13"/>
    <p:sldId id="283" r:id="rId14"/>
    <p:sldId id="284" r:id="rId15"/>
    <p:sldId id="287" r:id="rId16"/>
    <p:sldId id="285" r:id="rId17"/>
    <p:sldId id="288" r:id="rId18"/>
    <p:sldId id="291" r:id="rId19"/>
    <p:sldId id="289" r:id="rId20"/>
    <p:sldId id="290" r:id="rId21"/>
    <p:sldId id="272" r:id="rId22"/>
    <p:sldId id="273" r:id="rId23"/>
    <p:sldId id="274" r:id="rId24"/>
    <p:sldId id="276" r:id="rId25"/>
    <p:sldId id="277" r:id="rId26"/>
    <p:sldId id="261" r:id="rId27"/>
    <p:sldId id="270" r:id="rId28"/>
    <p:sldId id="271" r:id="rId29"/>
    <p:sldId id="260" r:id="rId30"/>
    <p:sldId id="263" r:id="rId31"/>
    <p:sldId id="262" r:id="rId32"/>
    <p:sldId id="264" r:id="rId33"/>
    <p:sldId id="265" r:id="rId34"/>
    <p:sldId id="257" r:id="rId35"/>
    <p:sldId id="295" r:id="rId36"/>
    <p:sldId id="296" r:id="rId37"/>
    <p:sldId id="258" r:id="rId38"/>
    <p:sldId id="259" r:id="rId39"/>
    <p:sldId id="294" r:id="rId40"/>
    <p:sldId id="292"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A3E"/>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923" autoAdjust="0"/>
  </p:normalViewPr>
  <p:slideViewPr>
    <p:cSldViewPr>
      <p:cViewPr>
        <p:scale>
          <a:sx n="77" d="100"/>
          <a:sy n="77" d="100"/>
        </p:scale>
        <p:origin x="-1608" y="-91"/>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CEFD6A8-88EC-4D49-A864-6B21506614EF}" type="datetimeFigureOut">
              <a:rPr lang="en-AU" smtClean="0"/>
              <a:pPr/>
              <a:t>9/02/2016</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6830B4C-C050-4645-A18C-16DB3D284F23}" type="slidenum">
              <a:rPr lang="en-AU" smtClean="0"/>
              <a:pPr/>
              <a:t>‹#›</a:t>
            </a:fld>
            <a:endParaRPr lang="en-A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As you can see a Bar Chart has been turned into a Graphic Design Drawing.</a:t>
            </a:r>
            <a:r>
              <a:rPr lang="en-AU" baseline="0" dirty="0" smtClean="0"/>
              <a:t> This </a:t>
            </a:r>
            <a:r>
              <a:rPr lang="en-AU" dirty="0" smtClean="0"/>
              <a:t>adds</a:t>
            </a:r>
            <a:r>
              <a:rPr lang="en-AU" baseline="0" dirty="0" smtClean="0"/>
              <a:t> a lot of Clarity and Usability.</a:t>
            </a:r>
            <a:br>
              <a:rPr lang="en-AU" baseline="0" dirty="0" smtClean="0"/>
            </a:br>
            <a:r>
              <a:rPr lang="en-AU" baseline="0" dirty="0" smtClean="0"/>
              <a:t>The above </a:t>
            </a:r>
            <a:r>
              <a:rPr lang="en-AU" baseline="0" dirty="0" err="1" smtClean="0"/>
              <a:t>Infographic</a:t>
            </a:r>
            <a:r>
              <a:rPr lang="en-AU" baseline="0" dirty="0" smtClean="0"/>
              <a:t> is far more interesting than an “old school” excel chart. </a:t>
            </a:r>
            <a:endParaRPr lang="en-AU" dirty="0"/>
          </a:p>
        </p:txBody>
      </p:sp>
      <p:sp>
        <p:nvSpPr>
          <p:cNvPr id="4" name="Slide Number Placeholder 3"/>
          <p:cNvSpPr>
            <a:spLocks noGrp="1"/>
          </p:cNvSpPr>
          <p:nvPr>
            <p:ph type="sldNum" sz="quarter" idx="10"/>
          </p:nvPr>
        </p:nvSpPr>
        <p:spPr/>
        <p:txBody>
          <a:bodyPr/>
          <a:lstStyle/>
          <a:p>
            <a:fld id="{D6830B4C-C050-4645-A18C-16DB3D284F23}" type="slidenum">
              <a:rPr lang="en-AU" smtClean="0"/>
              <a:pPr/>
              <a:t>1</a:t>
            </a:fld>
            <a:endParaRPr lang="en-A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If its got Intel inside then its going to</a:t>
            </a:r>
            <a:r>
              <a:rPr lang="en-AU" baseline="0" dirty="0" smtClean="0"/>
              <a:t> be a very reliable computer, because Intel are a big name company that we can trust…. Or so the colour scheme tells us.  </a:t>
            </a:r>
          </a:p>
          <a:p>
            <a:r>
              <a:rPr lang="en-AU" baseline="0" dirty="0" smtClean="0"/>
              <a:t>Note on the word slide that orange works really well with blue, because they are “complementary” colours. We will discuss this more later on. </a:t>
            </a:r>
            <a:endParaRPr lang="en-AU" dirty="0"/>
          </a:p>
        </p:txBody>
      </p:sp>
      <p:sp>
        <p:nvSpPr>
          <p:cNvPr id="4" name="Slide Number Placeholder 3"/>
          <p:cNvSpPr>
            <a:spLocks noGrp="1"/>
          </p:cNvSpPr>
          <p:nvPr>
            <p:ph type="sldNum" sz="quarter" idx="10"/>
          </p:nvPr>
        </p:nvSpPr>
        <p:spPr/>
        <p:txBody>
          <a:bodyPr/>
          <a:lstStyle/>
          <a:p>
            <a:fld id="{D6830B4C-C050-4645-A18C-16DB3D284F23}" type="slidenum">
              <a:rPr lang="en-AU" smtClean="0"/>
              <a:pPr/>
              <a:t>11</a:t>
            </a:fld>
            <a:endParaRPr lang="en-A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Note although</a:t>
            </a:r>
            <a:r>
              <a:rPr lang="en-AU" baseline="0" dirty="0" smtClean="0"/>
              <a:t> red and green are complementary colours, there are reasons not to use them together that we will discuss later in “The Colour Wheel”</a:t>
            </a:r>
            <a:endParaRPr lang="en-AU" dirty="0"/>
          </a:p>
        </p:txBody>
      </p:sp>
      <p:sp>
        <p:nvSpPr>
          <p:cNvPr id="4" name="Slide Number Placeholder 3"/>
          <p:cNvSpPr>
            <a:spLocks noGrp="1"/>
          </p:cNvSpPr>
          <p:nvPr>
            <p:ph type="sldNum" sz="quarter" idx="10"/>
          </p:nvPr>
        </p:nvSpPr>
        <p:spPr/>
        <p:txBody>
          <a:bodyPr/>
          <a:lstStyle/>
          <a:p>
            <a:fld id="{D6830B4C-C050-4645-A18C-16DB3D284F23}" type="slidenum">
              <a:rPr lang="en-AU" smtClean="0"/>
              <a:pPr/>
              <a:t>12</a:t>
            </a:fld>
            <a:endParaRPr lang="en-A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Just as Logos have evolved and designed in sophistication,</a:t>
            </a:r>
            <a:r>
              <a:rPr lang="en-AU" baseline="0" dirty="0" smtClean="0"/>
              <a:t> Data presentation has evolved from Excel Graphs into Data Visualisations or “</a:t>
            </a:r>
            <a:r>
              <a:rPr lang="en-AU" baseline="0" dirty="0" err="1" smtClean="0"/>
              <a:t>Infographics</a:t>
            </a:r>
            <a:r>
              <a:rPr lang="en-AU" baseline="0" dirty="0" smtClean="0"/>
              <a:t>”</a:t>
            </a:r>
          </a:p>
          <a:p>
            <a:r>
              <a:rPr lang="en-AU" baseline="0" dirty="0" smtClean="0"/>
              <a:t>Note that logos have evolved from a hand drawn image, to a graphic design, to a sophisticated but simple modern design, just as hand drawn column charts have evolved into excel charts and now into sophisticated </a:t>
            </a:r>
            <a:r>
              <a:rPr lang="en-AU" baseline="0" dirty="0" err="1" smtClean="0"/>
              <a:t>infographics</a:t>
            </a:r>
            <a:r>
              <a:rPr lang="en-AU" baseline="0" dirty="0" smtClean="0"/>
              <a:t>. </a:t>
            </a:r>
            <a:endParaRPr lang="en-AU" dirty="0"/>
          </a:p>
        </p:txBody>
      </p:sp>
      <p:sp>
        <p:nvSpPr>
          <p:cNvPr id="4" name="Slide Number Placeholder 3"/>
          <p:cNvSpPr>
            <a:spLocks noGrp="1"/>
          </p:cNvSpPr>
          <p:nvPr>
            <p:ph type="sldNum" sz="quarter" idx="10"/>
          </p:nvPr>
        </p:nvSpPr>
        <p:spPr/>
        <p:txBody>
          <a:bodyPr/>
          <a:lstStyle/>
          <a:p>
            <a:fld id="{D6830B4C-C050-4645-A18C-16DB3D284F23}" type="slidenum">
              <a:rPr lang="en-AU" smtClean="0"/>
              <a:pPr/>
              <a:t>13</a:t>
            </a:fld>
            <a:endParaRPr lang="en-A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Often</a:t>
            </a:r>
            <a:r>
              <a:rPr lang="en-AU" baseline="0" dirty="0" smtClean="0"/>
              <a:t> the yellow is an orange type yellow, the two colours are similar. </a:t>
            </a:r>
            <a:endParaRPr lang="en-AU" dirty="0"/>
          </a:p>
        </p:txBody>
      </p:sp>
      <p:sp>
        <p:nvSpPr>
          <p:cNvPr id="4" name="Slide Number Placeholder 3"/>
          <p:cNvSpPr>
            <a:spLocks noGrp="1"/>
          </p:cNvSpPr>
          <p:nvPr>
            <p:ph type="sldNum" sz="quarter" idx="10"/>
          </p:nvPr>
        </p:nvSpPr>
        <p:spPr/>
        <p:txBody>
          <a:bodyPr/>
          <a:lstStyle/>
          <a:p>
            <a:fld id="{D6830B4C-C050-4645-A18C-16DB3D284F23}" type="slidenum">
              <a:rPr lang="en-AU" smtClean="0"/>
              <a:pPr/>
              <a:t>14</a:t>
            </a:fld>
            <a:endParaRPr lang="en-A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A</a:t>
            </a:r>
            <a:r>
              <a:rPr lang="en-AU" baseline="0" dirty="0" smtClean="0"/>
              <a:t> good </a:t>
            </a:r>
            <a:r>
              <a:rPr lang="en-AU" baseline="0" dirty="0" err="1" smtClean="0"/>
              <a:t>infographic</a:t>
            </a:r>
            <a:r>
              <a:rPr lang="en-AU" baseline="0" dirty="0" smtClean="0"/>
              <a:t> has the right colours, tells a story, simplifies the message, summarises the data, and is a well laid out balanced design.</a:t>
            </a:r>
            <a:br>
              <a:rPr lang="en-AU" baseline="0" dirty="0" smtClean="0"/>
            </a:br>
            <a:r>
              <a:rPr lang="en-AU" baseline="0" dirty="0" smtClean="0"/>
              <a:t>“A picture is worth a thousand words”.  </a:t>
            </a:r>
            <a:endParaRPr lang="en-AU" dirty="0"/>
          </a:p>
        </p:txBody>
      </p:sp>
      <p:sp>
        <p:nvSpPr>
          <p:cNvPr id="4" name="Slide Number Placeholder 3"/>
          <p:cNvSpPr>
            <a:spLocks noGrp="1"/>
          </p:cNvSpPr>
          <p:nvPr>
            <p:ph type="sldNum" sz="quarter" idx="10"/>
          </p:nvPr>
        </p:nvSpPr>
        <p:spPr/>
        <p:txBody>
          <a:bodyPr/>
          <a:lstStyle/>
          <a:p>
            <a:fld id="{D6830B4C-C050-4645-A18C-16DB3D284F23}" type="slidenum">
              <a:rPr lang="en-AU" smtClean="0"/>
              <a:pPr/>
              <a:t>19</a:t>
            </a:fld>
            <a:endParaRPr lang="en-A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Note the good combinations: Yellow and Violet, Blue and Orange, Blue and Yellow, Green and Violet,</a:t>
            </a:r>
            <a:r>
              <a:rPr lang="en-AU" baseline="0" dirty="0" smtClean="0"/>
              <a:t> as well as closely related colours: red, orange, yellow. </a:t>
            </a:r>
            <a:endParaRPr lang="en-AU" dirty="0"/>
          </a:p>
        </p:txBody>
      </p:sp>
      <p:sp>
        <p:nvSpPr>
          <p:cNvPr id="4" name="Slide Number Placeholder 3"/>
          <p:cNvSpPr>
            <a:spLocks noGrp="1"/>
          </p:cNvSpPr>
          <p:nvPr>
            <p:ph type="sldNum" sz="quarter" idx="10"/>
          </p:nvPr>
        </p:nvSpPr>
        <p:spPr/>
        <p:txBody>
          <a:bodyPr/>
          <a:lstStyle/>
          <a:p>
            <a:fld id="{D6830B4C-C050-4645-A18C-16DB3D284F23}" type="slidenum">
              <a:rPr lang="en-AU" smtClean="0"/>
              <a:pPr/>
              <a:t>20</a:t>
            </a:fld>
            <a:endParaRPr lang="en-A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err="1" smtClean="0"/>
              <a:t>Infographics</a:t>
            </a:r>
            <a:r>
              <a:rPr lang="en-AU" dirty="0" smtClean="0"/>
              <a:t> can be deceptive</a:t>
            </a:r>
            <a:r>
              <a:rPr lang="en-AU" baseline="0" dirty="0" smtClean="0"/>
              <a:t> or misleading. Is 19.4% to 21.3% really a very big rise over 7 years ?  Not really….. but the Graphic is cleverly set up to make it appear so. </a:t>
            </a:r>
            <a:r>
              <a:rPr lang="en-AU" dirty="0" smtClean="0"/>
              <a:t> </a:t>
            </a:r>
            <a:endParaRPr lang="en-AU" dirty="0"/>
          </a:p>
        </p:txBody>
      </p:sp>
      <p:sp>
        <p:nvSpPr>
          <p:cNvPr id="4" name="Slide Number Placeholder 3"/>
          <p:cNvSpPr>
            <a:spLocks noGrp="1"/>
          </p:cNvSpPr>
          <p:nvPr>
            <p:ph type="sldNum" sz="quarter" idx="10"/>
          </p:nvPr>
        </p:nvSpPr>
        <p:spPr/>
        <p:txBody>
          <a:bodyPr/>
          <a:lstStyle/>
          <a:p>
            <a:fld id="{D6830B4C-C050-4645-A18C-16DB3D284F23}" type="slidenum">
              <a:rPr lang="en-AU" smtClean="0"/>
              <a:pPr/>
              <a:t>21</a:t>
            </a:fld>
            <a:endParaRPr lang="en-A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Aqua Blue is a calming colour, and we have</a:t>
            </a:r>
            <a:r>
              <a:rPr lang="en-AU" baseline="0" dirty="0" smtClean="0"/>
              <a:t> the green to show what is natural and healthy.  A simple bar chart turned into an effective </a:t>
            </a:r>
            <a:r>
              <a:rPr lang="en-AU" baseline="0" dirty="0" err="1" smtClean="0"/>
              <a:t>Infographic</a:t>
            </a:r>
            <a:r>
              <a:rPr lang="en-AU" baseline="0" dirty="0" smtClean="0"/>
              <a:t>. </a:t>
            </a:r>
            <a:br>
              <a:rPr lang="en-AU" baseline="0" dirty="0" smtClean="0"/>
            </a:br>
            <a:r>
              <a:rPr lang="en-AU" baseline="0" dirty="0" smtClean="0"/>
              <a:t>The percents do not add up because it was a survey asking: have you been to a convenience store to get fresh food in the last 12 months, and people go many places. </a:t>
            </a:r>
          </a:p>
          <a:p>
            <a:r>
              <a:rPr lang="en-AU" baseline="0" dirty="0" err="1" smtClean="0"/>
              <a:t>Eg</a:t>
            </a:r>
            <a:r>
              <a:rPr lang="en-AU" baseline="0" dirty="0" smtClean="0"/>
              <a:t>. Most people have been at least once to a Grocery store, and not many people at all have had a home delivered box of food in the past year. </a:t>
            </a:r>
            <a:endParaRPr lang="en-AU" dirty="0"/>
          </a:p>
        </p:txBody>
      </p:sp>
      <p:sp>
        <p:nvSpPr>
          <p:cNvPr id="4" name="Slide Number Placeholder 3"/>
          <p:cNvSpPr>
            <a:spLocks noGrp="1"/>
          </p:cNvSpPr>
          <p:nvPr>
            <p:ph type="sldNum" sz="quarter" idx="10"/>
          </p:nvPr>
        </p:nvSpPr>
        <p:spPr/>
        <p:txBody>
          <a:bodyPr/>
          <a:lstStyle/>
          <a:p>
            <a:fld id="{D6830B4C-C050-4645-A18C-16DB3D284F23}" type="slidenum">
              <a:rPr lang="en-AU" smtClean="0"/>
              <a:pPr/>
              <a:t>22</a:t>
            </a:fld>
            <a:endParaRPr lang="en-A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In Europe far more people walk or ride a bike to the food shop.</a:t>
            </a:r>
          </a:p>
          <a:p>
            <a:r>
              <a:rPr lang="en-AU" dirty="0" smtClean="0"/>
              <a:t>(Personal Observation). Americans could do this too, (a lot more healthy) but instead they DRIVE. </a:t>
            </a:r>
          </a:p>
          <a:p>
            <a:endParaRPr lang="en-AU" dirty="0"/>
          </a:p>
        </p:txBody>
      </p:sp>
      <p:sp>
        <p:nvSpPr>
          <p:cNvPr id="4" name="Slide Number Placeholder 3"/>
          <p:cNvSpPr>
            <a:spLocks noGrp="1"/>
          </p:cNvSpPr>
          <p:nvPr>
            <p:ph type="sldNum" sz="quarter" idx="10"/>
          </p:nvPr>
        </p:nvSpPr>
        <p:spPr/>
        <p:txBody>
          <a:bodyPr/>
          <a:lstStyle/>
          <a:p>
            <a:fld id="{D6830B4C-C050-4645-A18C-16DB3D284F23}" type="slidenum">
              <a:rPr lang="en-AU" smtClean="0"/>
              <a:pPr/>
              <a:t>23</a:t>
            </a:fld>
            <a:endParaRPr lang="en-A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It has very nice symmetry</a:t>
            </a:r>
            <a:r>
              <a:rPr lang="en-AU" baseline="0" dirty="0" smtClean="0"/>
              <a:t> and balance by having all bubbles the same size….. Graphic Design wins over correct Mathematical Proportions? </a:t>
            </a:r>
            <a:endParaRPr lang="en-AU" dirty="0"/>
          </a:p>
        </p:txBody>
      </p:sp>
      <p:sp>
        <p:nvSpPr>
          <p:cNvPr id="4" name="Slide Number Placeholder 3"/>
          <p:cNvSpPr>
            <a:spLocks noGrp="1"/>
          </p:cNvSpPr>
          <p:nvPr>
            <p:ph type="sldNum" sz="quarter" idx="10"/>
          </p:nvPr>
        </p:nvSpPr>
        <p:spPr/>
        <p:txBody>
          <a:bodyPr/>
          <a:lstStyle/>
          <a:p>
            <a:fld id="{D6830B4C-C050-4645-A18C-16DB3D284F23}" type="slidenum">
              <a:rPr lang="en-AU" smtClean="0"/>
              <a:pPr/>
              <a:t>24</a:t>
            </a:fld>
            <a:endParaRPr lang="en-A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err="1" smtClean="0"/>
              <a:t>Infographics</a:t>
            </a:r>
            <a:r>
              <a:rPr lang="en-AU" dirty="0" smtClean="0"/>
              <a:t> is the big new thing that are made on computers and combine</a:t>
            </a:r>
            <a:r>
              <a:rPr lang="en-AU" baseline="0" dirty="0" smtClean="0"/>
              <a:t> maths, statistics, and visual communication and design into a single easy to use integrated product. </a:t>
            </a:r>
            <a:r>
              <a:rPr lang="en-AU" dirty="0" smtClean="0"/>
              <a:t> </a:t>
            </a:r>
            <a:endParaRPr lang="en-AU" dirty="0"/>
          </a:p>
        </p:txBody>
      </p:sp>
      <p:sp>
        <p:nvSpPr>
          <p:cNvPr id="4" name="Slide Number Placeholder 3"/>
          <p:cNvSpPr>
            <a:spLocks noGrp="1"/>
          </p:cNvSpPr>
          <p:nvPr>
            <p:ph type="sldNum" sz="quarter" idx="10"/>
          </p:nvPr>
        </p:nvSpPr>
        <p:spPr/>
        <p:txBody>
          <a:bodyPr/>
          <a:lstStyle/>
          <a:p>
            <a:fld id="{D6830B4C-C050-4645-A18C-16DB3D284F23}" type="slidenum">
              <a:rPr lang="en-AU" smtClean="0"/>
              <a:pPr/>
              <a:t>2</a:t>
            </a:fld>
            <a:endParaRPr lang="en-A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Blue is the “male” </a:t>
            </a:r>
            <a:r>
              <a:rPr lang="en-AU" dirty="0" err="1" smtClean="0"/>
              <a:t>color</a:t>
            </a:r>
            <a:r>
              <a:rPr lang="en-AU" dirty="0" smtClean="0"/>
              <a:t>, but on the donut ring graphs the red highlighting danger is confusing because that is actually the female</a:t>
            </a:r>
            <a:r>
              <a:rPr lang="en-AU" baseline="0" dirty="0" smtClean="0"/>
              <a:t> values not the male values. </a:t>
            </a:r>
            <a:endParaRPr lang="en-AU" dirty="0"/>
          </a:p>
        </p:txBody>
      </p:sp>
      <p:sp>
        <p:nvSpPr>
          <p:cNvPr id="4" name="Slide Number Placeholder 3"/>
          <p:cNvSpPr>
            <a:spLocks noGrp="1"/>
          </p:cNvSpPr>
          <p:nvPr>
            <p:ph type="sldNum" sz="quarter" idx="10"/>
          </p:nvPr>
        </p:nvSpPr>
        <p:spPr/>
        <p:txBody>
          <a:bodyPr/>
          <a:lstStyle/>
          <a:p>
            <a:fld id="{D6830B4C-C050-4645-A18C-16DB3D284F23}" type="slidenum">
              <a:rPr lang="en-AU" smtClean="0"/>
              <a:pPr/>
              <a:t>25</a:t>
            </a:fld>
            <a:endParaRPr lang="en-A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Blue and green produce a natural calming effect that is also</a:t>
            </a:r>
            <a:r>
              <a:rPr lang="en-AU" baseline="0" dirty="0" smtClean="0"/>
              <a:t> business like. </a:t>
            </a:r>
            <a:endParaRPr lang="en-AU" dirty="0"/>
          </a:p>
        </p:txBody>
      </p:sp>
      <p:sp>
        <p:nvSpPr>
          <p:cNvPr id="4" name="Slide Number Placeholder 3"/>
          <p:cNvSpPr>
            <a:spLocks noGrp="1"/>
          </p:cNvSpPr>
          <p:nvPr>
            <p:ph type="sldNum" sz="quarter" idx="10"/>
          </p:nvPr>
        </p:nvSpPr>
        <p:spPr/>
        <p:txBody>
          <a:bodyPr/>
          <a:lstStyle/>
          <a:p>
            <a:fld id="{D6830B4C-C050-4645-A18C-16DB3D284F23}" type="slidenum">
              <a:rPr lang="en-AU" smtClean="0"/>
              <a:pPr/>
              <a:t>26</a:t>
            </a:fld>
            <a:endParaRPr lang="en-A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err="1" smtClean="0"/>
              <a:t>Infographic</a:t>
            </a:r>
            <a:r>
              <a:rPr lang="en-AU" dirty="0" smtClean="0"/>
              <a:t> has the classic red, yellow,</a:t>
            </a:r>
            <a:r>
              <a:rPr lang="en-AU" baseline="0" dirty="0" smtClean="0"/>
              <a:t> orange, fast food colour scheme. </a:t>
            </a:r>
            <a:endParaRPr lang="en-AU" dirty="0"/>
          </a:p>
        </p:txBody>
      </p:sp>
      <p:sp>
        <p:nvSpPr>
          <p:cNvPr id="4" name="Slide Number Placeholder 3"/>
          <p:cNvSpPr>
            <a:spLocks noGrp="1"/>
          </p:cNvSpPr>
          <p:nvPr>
            <p:ph type="sldNum" sz="quarter" idx="10"/>
          </p:nvPr>
        </p:nvSpPr>
        <p:spPr/>
        <p:txBody>
          <a:bodyPr/>
          <a:lstStyle/>
          <a:p>
            <a:fld id="{D6830B4C-C050-4645-A18C-16DB3D284F23}" type="slidenum">
              <a:rPr lang="en-AU" smtClean="0"/>
              <a:pPr/>
              <a:t>27</a:t>
            </a:fld>
            <a:endParaRPr lang="en-AU"/>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Again the use</a:t>
            </a:r>
            <a:r>
              <a:rPr lang="en-AU" baseline="0" dirty="0" smtClean="0"/>
              <a:t> of the standard fast fool colours: red, orange, yellow.  Stacked Bar Chart turned into a great </a:t>
            </a:r>
            <a:r>
              <a:rPr lang="en-AU" baseline="0" dirty="0" err="1" smtClean="0"/>
              <a:t>Infographic</a:t>
            </a:r>
            <a:r>
              <a:rPr lang="en-AU" baseline="0" dirty="0" smtClean="0"/>
              <a:t>. </a:t>
            </a:r>
            <a:endParaRPr lang="en-AU" dirty="0"/>
          </a:p>
        </p:txBody>
      </p:sp>
      <p:sp>
        <p:nvSpPr>
          <p:cNvPr id="4" name="Slide Number Placeholder 3"/>
          <p:cNvSpPr>
            <a:spLocks noGrp="1"/>
          </p:cNvSpPr>
          <p:nvPr>
            <p:ph type="sldNum" sz="quarter" idx="10"/>
          </p:nvPr>
        </p:nvSpPr>
        <p:spPr/>
        <p:txBody>
          <a:bodyPr/>
          <a:lstStyle/>
          <a:p>
            <a:fld id="{D6830B4C-C050-4645-A18C-16DB3D284F23}" type="slidenum">
              <a:rPr lang="en-AU" smtClean="0"/>
              <a:pPr/>
              <a:t>28</a:t>
            </a:fld>
            <a:endParaRPr lang="en-AU"/>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Blue</a:t>
            </a:r>
            <a:r>
              <a:rPr lang="en-AU" baseline="0" dirty="0" smtClean="0"/>
              <a:t> for calmness, business like, trustworthy. Green for natural and environmentally friendly. Orange for friendly and confident as well as being the perfect complementary colour of light blue. Also good use of the </a:t>
            </a:r>
            <a:r>
              <a:rPr lang="en-AU" baseline="0" dirty="0" err="1" smtClean="0"/>
              <a:t>the</a:t>
            </a:r>
            <a:r>
              <a:rPr lang="en-AU" baseline="0" dirty="0" smtClean="0"/>
              <a:t> high tension tower graphic to group everything around. </a:t>
            </a:r>
            <a:endParaRPr lang="en-AU" dirty="0"/>
          </a:p>
        </p:txBody>
      </p:sp>
      <p:sp>
        <p:nvSpPr>
          <p:cNvPr id="4" name="Slide Number Placeholder 3"/>
          <p:cNvSpPr>
            <a:spLocks noGrp="1"/>
          </p:cNvSpPr>
          <p:nvPr>
            <p:ph type="sldNum" sz="quarter" idx="10"/>
          </p:nvPr>
        </p:nvSpPr>
        <p:spPr/>
        <p:txBody>
          <a:bodyPr/>
          <a:lstStyle/>
          <a:p>
            <a:fld id="{D6830B4C-C050-4645-A18C-16DB3D284F23}" type="slidenum">
              <a:rPr lang="en-AU" smtClean="0"/>
              <a:pPr/>
              <a:t>29</a:t>
            </a:fld>
            <a:endParaRPr lang="en-AU"/>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Simple bar chart turned into an </a:t>
            </a:r>
            <a:r>
              <a:rPr lang="en-AU" dirty="0" err="1" smtClean="0"/>
              <a:t>infographic</a:t>
            </a:r>
            <a:r>
              <a:rPr lang="en-AU" dirty="0" smtClean="0"/>
              <a:t> using red for activity and energetic.  Not sure</a:t>
            </a:r>
            <a:r>
              <a:rPr lang="en-AU" baseline="0" dirty="0" smtClean="0"/>
              <a:t> about using brown but it is in the same colour family as red. </a:t>
            </a:r>
            <a:endParaRPr lang="en-AU" dirty="0"/>
          </a:p>
        </p:txBody>
      </p:sp>
      <p:sp>
        <p:nvSpPr>
          <p:cNvPr id="4" name="Slide Number Placeholder 3"/>
          <p:cNvSpPr>
            <a:spLocks noGrp="1"/>
          </p:cNvSpPr>
          <p:nvPr>
            <p:ph type="sldNum" sz="quarter" idx="10"/>
          </p:nvPr>
        </p:nvSpPr>
        <p:spPr/>
        <p:txBody>
          <a:bodyPr/>
          <a:lstStyle/>
          <a:p>
            <a:fld id="{D6830B4C-C050-4645-A18C-16DB3D284F23}" type="slidenum">
              <a:rPr lang="en-AU" smtClean="0"/>
              <a:pPr/>
              <a:t>30</a:t>
            </a:fld>
            <a:endParaRPr lang="en-AU"/>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The person is lying down on a brown depressing background colour</a:t>
            </a:r>
            <a:r>
              <a:rPr lang="en-AU" baseline="0" dirty="0" smtClean="0"/>
              <a:t> (rather than on bright happy yellow, or high energy red). </a:t>
            </a:r>
            <a:endParaRPr lang="en-AU" dirty="0"/>
          </a:p>
        </p:txBody>
      </p:sp>
      <p:sp>
        <p:nvSpPr>
          <p:cNvPr id="4" name="Slide Number Placeholder 3"/>
          <p:cNvSpPr>
            <a:spLocks noGrp="1"/>
          </p:cNvSpPr>
          <p:nvPr>
            <p:ph type="sldNum" sz="quarter" idx="10"/>
          </p:nvPr>
        </p:nvSpPr>
        <p:spPr/>
        <p:txBody>
          <a:bodyPr/>
          <a:lstStyle/>
          <a:p>
            <a:fld id="{D6830B4C-C050-4645-A18C-16DB3D284F23}" type="slidenum">
              <a:rPr lang="en-AU" smtClean="0"/>
              <a:pPr/>
              <a:t>31</a:t>
            </a:fld>
            <a:endParaRPr lang="en-AU"/>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Orange for confident and determined.  Personally I do not like this colour scheme,</a:t>
            </a:r>
            <a:r>
              <a:rPr lang="en-AU" baseline="0" dirty="0" smtClean="0"/>
              <a:t> and would have gone for red white and blue or red white and black. </a:t>
            </a:r>
            <a:r>
              <a:rPr lang="en-AU" dirty="0" smtClean="0"/>
              <a:t> </a:t>
            </a:r>
            <a:endParaRPr lang="en-AU" dirty="0"/>
          </a:p>
        </p:txBody>
      </p:sp>
      <p:sp>
        <p:nvSpPr>
          <p:cNvPr id="4" name="Slide Number Placeholder 3"/>
          <p:cNvSpPr>
            <a:spLocks noGrp="1"/>
          </p:cNvSpPr>
          <p:nvPr>
            <p:ph type="sldNum" sz="quarter" idx="10"/>
          </p:nvPr>
        </p:nvSpPr>
        <p:spPr/>
        <p:txBody>
          <a:bodyPr/>
          <a:lstStyle/>
          <a:p>
            <a:fld id="{D6830B4C-C050-4645-A18C-16DB3D284F23}" type="slidenum">
              <a:rPr lang="en-AU" smtClean="0"/>
              <a:pPr/>
              <a:t>32</a:t>
            </a:fld>
            <a:endParaRPr lang="en-AU"/>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Red white and blue is a great colour scheme as</a:t>
            </a:r>
            <a:r>
              <a:rPr lang="en-AU" baseline="0" dirty="0" smtClean="0"/>
              <a:t> it is on the Australian flag, and many other flags because it is such a great combination. Always used in Politics. </a:t>
            </a:r>
          </a:p>
          <a:p>
            <a:r>
              <a:rPr lang="en-AU" baseline="0" dirty="0" smtClean="0"/>
              <a:t>Notice it could be deceptive! They could mention the word “Labour” and talk for 10 minutes about them, then mention “Liberal” and say one sentence but key word count equal </a:t>
            </a:r>
            <a:endParaRPr lang="en-AU" dirty="0"/>
          </a:p>
        </p:txBody>
      </p:sp>
      <p:sp>
        <p:nvSpPr>
          <p:cNvPr id="4" name="Slide Number Placeholder 3"/>
          <p:cNvSpPr>
            <a:spLocks noGrp="1"/>
          </p:cNvSpPr>
          <p:nvPr>
            <p:ph type="sldNum" sz="quarter" idx="10"/>
          </p:nvPr>
        </p:nvSpPr>
        <p:spPr/>
        <p:txBody>
          <a:bodyPr/>
          <a:lstStyle/>
          <a:p>
            <a:fld id="{D6830B4C-C050-4645-A18C-16DB3D284F23}" type="slidenum">
              <a:rPr lang="en-AU" smtClean="0"/>
              <a:pPr/>
              <a:t>33</a:t>
            </a:fld>
            <a:endParaRPr lang="en-AU"/>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Orange</a:t>
            </a:r>
            <a:r>
              <a:rPr lang="en-AU" baseline="0" dirty="0" smtClean="0"/>
              <a:t> = Productivity, Competition, Determination for performing better in the marketplace.  The donut ring graphs are used well in this. </a:t>
            </a:r>
            <a:endParaRPr lang="en-AU" dirty="0"/>
          </a:p>
        </p:txBody>
      </p:sp>
      <p:sp>
        <p:nvSpPr>
          <p:cNvPr id="4" name="Slide Number Placeholder 3"/>
          <p:cNvSpPr>
            <a:spLocks noGrp="1"/>
          </p:cNvSpPr>
          <p:nvPr>
            <p:ph type="sldNum" sz="quarter" idx="10"/>
          </p:nvPr>
        </p:nvSpPr>
        <p:spPr/>
        <p:txBody>
          <a:bodyPr/>
          <a:lstStyle/>
          <a:p>
            <a:fld id="{D6830B4C-C050-4645-A18C-16DB3D284F23}" type="slidenum">
              <a:rPr lang="en-AU" smtClean="0"/>
              <a:pPr/>
              <a:t>34</a:t>
            </a:fld>
            <a:endParaRPr lang="en-A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Possibly a deliberate</a:t>
            </a:r>
            <a:r>
              <a:rPr lang="en-AU" baseline="0" dirty="0" smtClean="0"/>
              <a:t> use of unpleasant drab colours (brown and dark green) to convey an unpleasant message.  Use of colour adds clarity and emotion. </a:t>
            </a:r>
            <a:endParaRPr lang="en-AU" dirty="0"/>
          </a:p>
        </p:txBody>
      </p:sp>
      <p:sp>
        <p:nvSpPr>
          <p:cNvPr id="4" name="Slide Number Placeholder 3"/>
          <p:cNvSpPr>
            <a:spLocks noGrp="1"/>
          </p:cNvSpPr>
          <p:nvPr>
            <p:ph type="sldNum" sz="quarter" idx="10"/>
          </p:nvPr>
        </p:nvSpPr>
        <p:spPr/>
        <p:txBody>
          <a:bodyPr/>
          <a:lstStyle/>
          <a:p>
            <a:fld id="{D6830B4C-C050-4645-A18C-16DB3D284F23}" type="slidenum">
              <a:rPr lang="en-AU" smtClean="0"/>
              <a:pPr/>
              <a:t>3</a:t>
            </a:fld>
            <a:endParaRPr lang="en-AU"/>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baseline="0" dirty="0" smtClean="0"/>
              <a:t>Donut </a:t>
            </a:r>
            <a:r>
              <a:rPr lang="en-AU" baseline="0" dirty="0" smtClean="0"/>
              <a:t>ring graphs are </a:t>
            </a:r>
            <a:r>
              <a:rPr lang="en-AU" baseline="0" dirty="0" smtClean="0"/>
              <a:t>also good to use for comparisons.  </a:t>
            </a:r>
            <a:endParaRPr lang="en-AU" dirty="0"/>
          </a:p>
        </p:txBody>
      </p:sp>
      <p:sp>
        <p:nvSpPr>
          <p:cNvPr id="4" name="Slide Number Placeholder 3"/>
          <p:cNvSpPr>
            <a:spLocks noGrp="1"/>
          </p:cNvSpPr>
          <p:nvPr>
            <p:ph type="sldNum" sz="quarter" idx="10"/>
          </p:nvPr>
        </p:nvSpPr>
        <p:spPr/>
        <p:txBody>
          <a:bodyPr/>
          <a:lstStyle/>
          <a:p>
            <a:fld id="{D6830B4C-C050-4645-A18C-16DB3D284F23}" type="slidenum">
              <a:rPr lang="en-AU" smtClean="0"/>
              <a:pPr/>
              <a:t>35</a:t>
            </a:fld>
            <a:endParaRPr lang="en-AU"/>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baseline="0" dirty="0" err="1" smtClean="0"/>
              <a:t>Infographic</a:t>
            </a:r>
            <a:r>
              <a:rPr lang="en-AU" baseline="0" dirty="0" smtClean="0"/>
              <a:t> that shows Gaming Products revenue is made to look like a shopping site, with good use of Orange to highlight </a:t>
            </a:r>
            <a:r>
              <a:rPr lang="en-AU" baseline="0" smtClean="0"/>
              <a:t>declining items.  </a:t>
            </a:r>
            <a:endParaRPr lang="en-AU" dirty="0"/>
          </a:p>
        </p:txBody>
      </p:sp>
      <p:sp>
        <p:nvSpPr>
          <p:cNvPr id="4" name="Slide Number Placeholder 3"/>
          <p:cNvSpPr>
            <a:spLocks noGrp="1"/>
          </p:cNvSpPr>
          <p:nvPr>
            <p:ph type="sldNum" sz="quarter" idx="10"/>
          </p:nvPr>
        </p:nvSpPr>
        <p:spPr/>
        <p:txBody>
          <a:bodyPr/>
          <a:lstStyle/>
          <a:p>
            <a:fld id="{D6830B4C-C050-4645-A18C-16DB3D284F23}" type="slidenum">
              <a:rPr lang="en-AU" smtClean="0"/>
              <a:pPr/>
              <a:t>36</a:t>
            </a:fld>
            <a:endParaRPr lang="en-AU"/>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Medicine</a:t>
            </a:r>
            <a:r>
              <a:rPr lang="en-AU" baseline="0" dirty="0" smtClean="0"/>
              <a:t> is luxury and orange is business like. Not so sure about the grey, but I suppose it is a very mathematical colour.  The logos above each total make a boring list of numbers look far more interesting. </a:t>
            </a:r>
            <a:endParaRPr lang="en-AU" dirty="0"/>
          </a:p>
        </p:txBody>
      </p:sp>
      <p:sp>
        <p:nvSpPr>
          <p:cNvPr id="4" name="Slide Number Placeholder 3"/>
          <p:cNvSpPr>
            <a:spLocks noGrp="1"/>
          </p:cNvSpPr>
          <p:nvPr>
            <p:ph type="sldNum" sz="quarter" idx="10"/>
          </p:nvPr>
        </p:nvSpPr>
        <p:spPr/>
        <p:txBody>
          <a:bodyPr/>
          <a:lstStyle/>
          <a:p>
            <a:fld id="{D6830B4C-C050-4645-A18C-16DB3D284F23}" type="slidenum">
              <a:rPr lang="en-AU" smtClean="0"/>
              <a:pPr/>
              <a:t>37</a:t>
            </a:fld>
            <a:endParaRPr lang="en-AU"/>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Notice again the use of donut rings is much more modern and better for showing proportions,</a:t>
            </a:r>
            <a:r>
              <a:rPr lang="en-AU" baseline="0" dirty="0" smtClean="0"/>
              <a:t> the downward flow arrows between the groups of data summaries tell the story of the path to success.  HOPEFULLY THIS PPT PRESENTATION HAS GIVEN YOU A FEEL FOR WHAT INFOGRAPHIC DATA SUMMARY VISUALISATIONS ARE ALL  ABOUT. </a:t>
            </a:r>
          </a:p>
          <a:p>
            <a:r>
              <a:rPr lang="en-AU" b="1" baseline="0" dirty="0" smtClean="0"/>
              <a:t>It is about making statistical numbers and graphs have more clarity and usability, the primary purpose of all Data Visualisations. </a:t>
            </a:r>
            <a:endParaRPr lang="en-AU" b="1" dirty="0"/>
          </a:p>
        </p:txBody>
      </p:sp>
      <p:sp>
        <p:nvSpPr>
          <p:cNvPr id="4" name="Slide Number Placeholder 3"/>
          <p:cNvSpPr>
            <a:spLocks noGrp="1"/>
          </p:cNvSpPr>
          <p:nvPr>
            <p:ph type="sldNum" sz="quarter" idx="10"/>
          </p:nvPr>
        </p:nvSpPr>
        <p:spPr/>
        <p:txBody>
          <a:bodyPr/>
          <a:lstStyle/>
          <a:p>
            <a:fld id="{D6830B4C-C050-4645-A18C-16DB3D284F23}" type="slidenum">
              <a:rPr lang="en-AU" smtClean="0"/>
              <a:pPr/>
              <a:t>38</a:t>
            </a:fld>
            <a:endParaRPr lang="en-AU"/>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err="1" smtClean="0"/>
              <a:t>Infographics</a:t>
            </a:r>
            <a:r>
              <a:rPr lang="en-AU" baseline="0" dirty="0" smtClean="0"/>
              <a:t> are very useful to use in Video Presentations, as well as flat 2D Posters and Reports. </a:t>
            </a:r>
          </a:p>
          <a:p>
            <a:r>
              <a:rPr lang="en-AU" baseline="0" dirty="0" smtClean="0"/>
              <a:t>“The </a:t>
            </a:r>
            <a:r>
              <a:rPr lang="en-AU" baseline="0" dirty="0" err="1" smtClean="0"/>
              <a:t>Infographics</a:t>
            </a:r>
            <a:r>
              <a:rPr lang="en-AU" baseline="0" dirty="0" smtClean="0"/>
              <a:t> Show” channel on YouTube has lots of these videos, including the video above.  (See final Slide in this presentation for link to the channel). </a:t>
            </a:r>
            <a:endParaRPr lang="en-AU" dirty="0"/>
          </a:p>
        </p:txBody>
      </p:sp>
      <p:sp>
        <p:nvSpPr>
          <p:cNvPr id="4" name="Slide Number Placeholder 3"/>
          <p:cNvSpPr>
            <a:spLocks noGrp="1"/>
          </p:cNvSpPr>
          <p:nvPr>
            <p:ph type="sldNum" sz="quarter" idx="10"/>
          </p:nvPr>
        </p:nvSpPr>
        <p:spPr/>
        <p:txBody>
          <a:bodyPr/>
          <a:lstStyle/>
          <a:p>
            <a:fld id="{D6830B4C-C050-4645-A18C-16DB3D284F23}" type="slidenum">
              <a:rPr lang="en-AU" smtClean="0"/>
              <a:pPr/>
              <a:t>39</a:t>
            </a:fld>
            <a:endParaRPr lang="en-AU"/>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D6830B4C-C050-4645-A18C-16DB3D284F23}" type="slidenum">
              <a:rPr lang="en-AU" smtClean="0"/>
              <a:pPr/>
              <a:t>40</a:t>
            </a:fld>
            <a:endParaRPr lang="en-A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Information forms the border, and the insert has the mathematical statistics. But they</a:t>
            </a:r>
            <a:r>
              <a:rPr lang="en-AU" baseline="0" dirty="0" smtClean="0"/>
              <a:t> could have made the font size of 2x smaller than 40x perhaps, but it looks neat same size. </a:t>
            </a:r>
          </a:p>
          <a:p>
            <a:r>
              <a:rPr lang="en-AU" baseline="0" dirty="0" smtClean="0"/>
              <a:t>Orange and Light Blue are pleasant “Complementary” Colours to use in the </a:t>
            </a:r>
            <a:r>
              <a:rPr lang="en-AU" baseline="0" dirty="0" err="1" smtClean="0"/>
              <a:t>Infographic</a:t>
            </a:r>
            <a:r>
              <a:rPr lang="en-AU" baseline="0" dirty="0" smtClean="0"/>
              <a:t>. </a:t>
            </a:r>
            <a:endParaRPr lang="en-AU" dirty="0"/>
          </a:p>
        </p:txBody>
      </p:sp>
      <p:sp>
        <p:nvSpPr>
          <p:cNvPr id="4" name="Slide Number Placeholder 3"/>
          <p:cNvSpPr>
            <a:spLocks noGrp="1"/>
          </p:cNvSpPr>
          <p:nvPr>
            <p:ph type="sldNum" sz="quarter" idx="10"/>
          </p:nvPr>
        </p:nvSpPr>
        <p:spPr/>
        <p:txBody>
          <a:bodyPr/>
          <a:lstStyle/>
          <a:p>
            <a:fld id="{D6830B4C-C050-4645-A18C-16DB3D284F23}" type="slidenum">
              <a:rPr lang="en-AU" smtClean="0"/>
              <a:pPr/>
              <a:t>4</a:t>
            </a:fld>
            <a:endParaRPr lang="en-A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The top half shows the totals and calculated</a:t>
            </a:r>
            <a:r>
              <a:rPr lang="en-AU" baseline="0" dirty="0" smtClean="0"/>
              <a:t> percentage, the bottom half shows the mathematical MODE, but it shows the figures boldly by using Graphic Design. </a:t>
            </a:r>
            <a:endParaRPr lang="en-AU" dirty="0"/>
          </a:p>
        </p:txBody>
      </p:sp>
      <p:sp>
        <p:nvSpPr>
          <p:cNvPr id="4" name="Slide Number Placeholder 3"/>
          <p:cNvSpPr>
            <a:spLocks noGrp="1"/>
          </p:cNvSpPr>
          <p:nvPr>
            <p:ph type="sldNum" sz="quarter" idx="10"/>
          </p:nvPr>
        </p:nvSpPr>
        <p:spPr/>
        <p:txBody>
          <a:bodyPr/>
          <a:lstStyle/>
          <a:p>
            <a:fld id="{D6830B4C-C050-4645-A18C-16DB3D284F23}" type="slidenum">
              <a:rPr lang="en-AU" smtClean="0"/>
              <a:pPr/>
              <a:t>5</a:t>
            </a:fld>
            <a:endParaRPr lang="en-A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Word Clouds</a:t>
            </a:r>
            <a:r>
              <a:rPr lang="en-AU" baseline="0" dirty="0" smtClean="0"/>
              <a:t> are a type of </a:t>
            </a:r>
            <a:r>
              <a:rPr lang="en-AU" baseline="0" dirty="0" err="1" smtClean="0"/>
              <a:t>Infographic</a:t>
            </a:r>
            <a:r>
              <a:rPr lang="en-AU" baseline="0" dirty="0" smtClean="0"/>
              <a:t> where text from a website, or a scanned article or book are tallied on word usage to find the words that are used the most, and then make them the largest font size in the Word Cloud.  </a:t>
            </a:r>
            <a:endParaRPr lang="en-AU" dirty="0"/>
          </a:p>
        </p:txBody>
      </p:sp>
      <p:sp>
        <p:nvSpPr>
          <p:cNvPr id="4" name="Slide Number Placeholder 3"/>
          <p:cNvSpPr>
            <a:spLocks noGrp="1"/>
          </p:cNvSpPr>
          <p:nvPr>
            <p:ph type="sldNum" sz="quarter" idx="10"/>
          </p:nvPr>
        </p:nvSpPr>
        <p:spPr/>
        <p:txBody>
          <a:bodyPr/>
          <a:lstStyle/>
          <a:p>
            <a:fld id="{D6830B4C-C050-4645-A18C-16DB3D284F23}" type="slidenum">
              <a:rPr lang="en-AU" smtClean="0"/>
              <a:pPr/>
              <a:t>6</a:t>
            </a:fld>
            <a:endParaRPr lang="en-A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This video is in relation to Colours and Purchasing Decisions, but is</a:t>
            </a:r>
            <a:r>
              <a:rPr lang="en-AU" baseline="0" dirty="0" smtClean="0"/>
              <a:t> a great introduction to how colour influences emotion, (the best video we could find on Colour Psychology) </a:t>
            </a:r>
          </a:p>
          <a:p>
            <a:r>
              <a:rPr lang="en-AU" baseline="0" dirty="0" smtClean="0"/>
              <a:t>We need to carefully consider the colours used in Logos, Websites, and </a:t>
            </a:r>
            <a:r>
              <a:rPr lang="en-AU" baseline="0" dirty="0" err="1" smtClean="0"/>
              <a:t>Infographics</a:t>
            </a:r>
            <a:r>
              <a:rPr lang="en-AU" baseline="0" dirty="0" smtClean="0"/>
              <a:t> so that the desired emotion is evoked when our eyes look at the images and text. </a:t>
            </a:r>
            <a:endParaRPr lang="en-AU" dirty="0"/>
          </a:p>
        </p:txBody>
      </p:sp>
      <p:sp>
        <p:nvSpPr>
          <p:cNvPr id="4" name="Slide Number Placeholder 3"/>
          <p:cNvSpPr>
            <a:spLocks noGrp="1"/>
          </p:cNvSpPr>
          <p:nvPr>
            <p:ph type="sldNum" sz="quarter" idx="10"/>
          </p:nvPr>
        </p:nvSpPr>
        <p:spPr/>
        <p:txBody>
          <a:bodyPr/>
          <a:lstStyle/>
          <a:p>
            <a:fld id="{D6830B4C-C050-4645-A18C-16DB3D284F23}" type="slidenum">
              <a:rPr lang="en-AU" smtClean="0"/>
              <a:pPr/>
              <a:t>8</a:t>
            </a:fld>
            <a:endParaRPr lang="en-A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Blue is trustworthy business, Red like ESPN sports</a:t>
            </a:r>
            <a:r>
              <a:rPr lang="en-AU" baseline="0" dirty="0" smtClean="0"/>
              <a:t> is high energy action and excitement.  </a:t>
            </a:r>
            <a:r>
              <a:rPr lang="en-AU" baseline="0" dirty="0" err="1" smtClean="0"/>
              <a:t>Ebay</a:t>
            </a:r>
            <a:r>
              <a:rPr lang="en-AU" baseline="0" dirty="0" smtClean="0"/>
              <a:t> and Google use several colours to try and get several emotions going.  </a:t>
            </a:r>
            <a:endParaRPr lang="en-AU" dirty="0"/>
          </a:p>
        </p:txBody>
      </p:sp>
      <p:sp>
        <p:nvSpPr>
          <p:cNvPr id="4" name="Slide Number Placeholder 3"/>
          <p:cNvSpPr>
            <a:spLocks noGrp="1"/>
          </p:cNvSpPr>
          <p:nvPr>
            <p:ph type="sldNum" sz="quarter" idx="10"/>
          </p:nvPr>
        </p:nvSpPr>
        <p:spPr/>
        <p:txBody>
          <a:bodyPr/>
          <a:lstStyle/>
          <a:p>
            <a:fld id="{D6830B4C-C050-4645-A18C-16DB3D284F23}" type="slidenum">
              <a:rPr lang="en-AU" smtClean="0"/>
              <a:pPr/>
              <a:t>9</a:t>
            </a:fld>
            <a:endParaRPr lang="en-A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Don’t ever paint a bedroom RED</a:t>
            </a:r>
            <a:r>
              <a:rPr lang="en-AU" baseline="0" dirty="0" smtClean="0"/>
              <a:t> = Hyperactivity</a:t>
            </a:r>
            <a:r>
              <a:rPr lang="en-AU" dirty="0" smtClean="0"/>
              <a:t>, but a splash</a:t>
            </a:r>
            <a:r>
              <a:rPr lang="en-AU" baseline="0" dirty="0" smtClean="0"/>
              <a:t> of red in a kitchen is great. Bedrooms = White, Grey, Light Purple, Blue, Green are good colours for sleeping. </a:t>
            </a:r>
            <a:endParaRPr lang="en-AU" dirty="0"/>
          </a:p>
        </p:txBody>
      </p:sp>
      <p:sp>
        <p:nvSpPr>
          <p:cNvPr id="4" name="Slide Number Placeholder 3"/>
          <p:cNvSpPr>
            <a:spLocks noGrp="1"/>
          </p:cNvSpPr>
          <p:nvPr>
            <p:ph type="sldNum" sz="quarter" idx="10"/>
          </p:nvPr>
        </p:nvSpPr>
        <p:spPr/>
        <p:txBody>
          <a:bodyPr/>
          <a:lstStyle/>
          <a:p>
            <a:fld id="{D6830B4C-C050-4645-A18C-16DB3D284F23}" type="slidenum">
              <a:rPr lang="en-AU" smtClean="0"/>
              <a:pPr/>
              <a:t>10</a:t>
            </a:fld>
            <a:endParaRPr lang="en-A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540544" y="230783"/>
            <a:ext cx="8062912" cy="1470025"/>
          </a:xfrm>
        </p:spPr>
        <p:txBody>
          <a:bodyPr anchor="b">
            <a:normAutofit/>
          </a:bodyPr>
          <a:lstStyle>
            <a:lvl1pPr algn="r">
              <a:defRPr sz="4400" b="0" cap="none" spc="0">
                <a:ln w="10160">
                  <a:solidFill>
                    <a:schemeClr val="accent1"/>
                  </a:solidFill>
                  <a:prstDash val="solid"/>
                </a:ln>
                <a:solidFill>
                  <a:srgbClr val="FFFFFF"/>
                </a:solidFill>
                <a:effectLst>
                  <a:outerShdw blurRad="38100" dist="32000" dir="5400000" algn="tl">
                    <a:srgbClr val="000000">
                      <a:alpha val="30000"/>
                    </a:srgbClr>
                  </a:outerShdw>
                </a:effectLst>
              </a:defRPr>
            </a:lvl1pPr>
          </a:lstStyle>
          <a:p>
            <a:r>
              <a:rPr kumimoji="0" lang="en-US" dirty="0" smtClean="0"/>
              <a:t>Click to edit Master title style</a:t>
            </a:r>
            <a:endParaRPr kumimoji="0" lang="en-US" dirty="0"/>
          </a:p>
        </p:txBody>
      </p:sp>
      <p:sp>
        <p:nvSpPr>
          <p:cNvPr id="9" name="Subtitle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latin typeface="Calibri"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8E7BA77-297F-47EF-B8DD-745F098B8871}" type="datetimeFigureOut">
              <a:rPr lang="en-AU" smtClean="0"/>
              <a:pPr/>
              <a:t>9/02/2016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86D751BE-7059-4BA5-B258-A2C7EDF92791}" type="slidenum">
              <a:rPr lang="en-AU" smtClean="0"/>
              <a:pPr/>
              <a:t>‹#›</a:t>
            </a:fld>
            <a:endParaRPr lang="en-A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81000"/>
            <a:ext cx="62484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8E7BA77-297F-47EF-B8DD-745F098B8871}" type="datetimeFigureOut">
              <a:rPr lang="en-AU" smtClean="0"/>
              <a:pPr/>
              <a:t>9/02/2016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86D751BE-7059-4BA5-B258-A2C7EDF92791}" type="slidenum">
              <a:rPr lang="en-AU" smtClean="0"/>
              <a:pPr/>
              <a:t>‹#›</a:t>
            </a:fld>
            <a:endParaRPr lang="en-A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1399032"/>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a:xfrm>
            <a:off x="457200" y="1882808"/>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791456" y="6480048"/>
            <a:ext cx="2133600" cy="301752"/>
          </a:xfrm>
        </p:spPr>
        <p:txBody>
          <a:bodyPr/>
          <a:lstStyle/>
          <a:p>
            <a:fld id="{58E7BA77-297F-47EF-B8DD-745F098B8871}" type="datetimeFigureOut">
              <a:rPr lang="en-AU" smtClean="0"/>
              <a:pPr/>
              <a:t>9/02/2016</a:t>
            </a:fld>
            <a:endParaRPr lang="en-AU"/>
          </a:p>
        </p:txBody>
      </p:sp>
      <p:sp>
        <p:nvSpPr>
          <p:cNvPr id="5" name="Footer Placeholder 4"/>
          <p:cNvSpPr>
            <a:spLocks noGrp="1"/>
          </p:cNvSpPr>
          <p:nvPr>
            <p:ph type="ftr" sz="quarter" idx="11"/>
          </p:nvPr>
        </p:nvSpPr>
        <p:spPr>
          <a:xfrm>
            <a:off x="457200" y="6480969"/>
            <a:ext cx="4260056" cy="300831"/>
          </a:xfrm>
        </p:spPr>
        <p:txBody>
          <a:bodyPr/>
          <a:lstStyle/>
          <a:p>
            <a:endParaRPr lang="en-AU"/>
          </a:p>
        </p:txBody>
      </p:sp>
      <p:sp>
        <p:nvSpPr>
          <p:cNvPr id="6" name="Slide Number Placeholder 5"/>
          <p:cNvSpPr>
            <a:spLocks noGrp="1"/>
          </p:cNvSpPr>
          <p:nvPr>
            <p:ph type="sldNum" sz="quarter" idx="12"/>
          </p:nvPr>
        </p:nvSpPr>
        <p:spPr/>
        <p:txBody>
          <a:bodyPr/>
          <a:lstStyle/>
          <a:p>
            <a:fld id="{86D751BE-7059-4BA5-B258-A2C7EDF92791}" type="slidenum">
              <a:rPr lang="en-AU" smtClean="0"/>
              <a:pPr/>
              <a:t>‹#›</a:t>
            </a:fld>
            <a:endParaRPr lang="en-A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1"/>
      </p:bgRef>
    </p:bg>
    <p:spTree>
      <p:nvGrpSpPr>
        <p:cNvPr id="1" name=""/>
        <p:cNvGrpSpPr/>
        <p:nvPr/>
      </p:nvGrpSpPr>
      <p:grpSpPr>
        <a:xfrm>
          <a:off x="0" y="0"/>
          <a:ext cx="0" cy="0"/>
          <a:chOff x="0" y="0"/>
          <a:chExt cx="0" cy="0"/>
        </a:xfrm>
      </p:grpSpPr>
      <p:sp>
        <p:nvSpPr>
          <p:cNvPr id="9" name="Right Triangle 8"/>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algn="ctr" defTabSz="914400" rtl="0" eaLnBrk="1" latinLnBrk="0" hangingPunct="1"/>
            <a:endParaRPr kumimoji="0" lang="en-US" sz="1800" kern="1200">
              <a:solidFill>
                <a:schemeClr val="lt1"/>
              </a:solidFill>
              <a:latin typeface="+mn-lt"/>
              <a:ea typeface="+mn-ea"/>
              <a:cs typeface="+mn-cs"/>
            </a:endParaRPr>
          </a:p>
        </p:txBody>
      </p:sp>
      <p:sp>
        <p:nvSpPr>
          <p:cNvPr id="8" name="Isosceles Triangle 7"/>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 name="Date Placeholder 3"/>
          <p:cNvSpPr>
            <a:spLocks noGrp="1"/>
          </p:cNvSpPr>
          <p:nvPr>
            <p:ph type="dt" sz="half" idx="10"/>
          </p:nvPr>
        </p:nvSpPr>
        <p:spPr>
          <a:xfrm>
            <a:off x="6955632" y="6477000"/>
            <a:ext cx="2133600" cy="304800"/>
          </a:xfrm>
        </p:spPr>
        <p:txBody>
          <a:bodyPr/>
          <a:lstStyle/>
          <a:p>
            <a:fld id="{58E7BA77-297F-47EF-B8DD-745F098B8871}" type="datetimeFigureOut">
              <a:rPr lang="en-AU" smtClean="0"/>
              <a:pPr/>
              <a:t>9/02/2016</a:t>
            </a:fld>
            <a:endParaRPr lang="en-AU"/>
          </a:p>
        </p:txBody>
      </p:sp>
      <p:sp>
        <p:nvSpPr>
          <p:cNvPr id="5" name="Footer Placeholder 4"/>
          <p:cNvSpPr>
            <a:spLocks noGrp="1"/>
          </p:cNvSpPr>
          <p:nvPr>
            <p:ph type="ftr" sz="quarter" idx="11"/>
          </p:nvPr>
        </p:nvSpPr>
        <p:spPr>
          <a:xfrm>
            <a:off x="2619376" y="6480969"/>
            <a:ext cx="4260056" cy="300831"/>
          </a:xfrm>
        </p:spPr>
        <p:txBody>
          <a:bodyPr/>
          <a:lstStyle/>
          <a:p>
            <a:endParaRPr lang="en-AU"/>
          </a:p>
        </p:txBody>
      </p:sp>
      <p:sp>
        <p:nvSpPr>
          <p:cNvPr id="6" name="Slide Number Placeholder 5"/>
          <p:cNvSpPr>
            <a:spLocks noGrp="1"/>
          </p:cNvSpPr>
          <p:nvPr>
            <p:ph type="sldNum" sz="quarter" idx="12"/>
          </p:nvPr>
        </p:nvSpPr>
        <p:spPr>
          <a:xfrm>
            <a:off x="8451056" y="809624"/>
            <a:ext cx="502920" cy="300831"/>
          </a:xfrm>
        </p:spPr>
        <p:txBody>
          <a:bodyPr/>
          <a:lstStyle/>
          <a:p>
            <a:fld id="{86D751BE-7059-4BA5-B258-A2C7EDF92791}" type="slidenum">
              <a:rPr lang="en-AU" smtClean="0"/>
              <a:pPr/>
              <a:t>‹#›</a:t>
            </a:fld>
            <a:endParaRPr lang="en-AU"/>
          </a:p>
        </p:txBody>
      </p:sp>
      <p:cxnSp>
        <p:nvCxnSpPr>
          <p:cNvPr id="11" name="Straight Connector 10"/>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lgn="l">
              <a:defRPr/>
            </a:lvl1p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4791456" y="6480969"/>
            <a:ext cx="2133600" cy="301752"/>
          </a:xfrm>
        </p:spPr>
        <p:txBody>
          <a:bodyPr/>
          <a:lstStyle/>
          <a:p>
            <a:fld id="{58E7BA77-297F-47EF-B8DD-745F098B8871}" type="datetimeFigureOut">
              <a:rPr lang="en-AU" smtClean="0"/>
              <a:pPr/>
              <a:t>9/02/2016</a:t>
            </a:fld>
            <a:endParaRPr lang="en-AU"/>
          </a:p>
        </p:txBody>
      </p:sp>
      <p:sp>
        <p:nvSpPr>
          <p:cNvPr id="6" name="Footer Placeholder 5"/>
          <p:cNvSpPr>
            <a:spLocks noGrp="1"/>
          </p:cNvSpPr>
          <p:nvPr>
            <p:ph type="ftr" sz="quarter" idx="11"/>
          </p:nvPr>
        </p:nvSpPr>
        <p:spPr>
          <a:xfrm>
            <a:off x="457200" y="6480969"/>
            <a:ext cx="4260056" cy="301752"/>
          </a:xfrm>
        </p:spPr>
        <p:txBody>
          <a:bodyPr/>
          <a:lstStyle/>
          <a:p>
            <a:endParaRPr lang="en-AU"/>
          </a:p>
        </p:txBody>
      </p:sp>
      <p:sp>
        <p:nvSpPr>
          <p:cNvPr id="7" name="Slide Number Placeholder 6"/>
          <p:cNvSpPr>
            <a:spLocks noGrp="1"/>
          </p:cNvSpPr>
          <p:nvPr>
            <p:ph type="sldNum" sz="quarter" idx="12"/>
          </p:nvPr>
        </p:nvSpPr>
        <p:spPr>
          <a:xfrm>
            <a:off x="7589520" y="6480969"/>
            <a:ext cx="502920" cy="301752"/>
          </a:xfrm>
        </p:spPr>
        <p:txBody>
          <a:bodyPr/>
          <a:lstStyle/>
          <a:p>
            <a:fld id="{86D751BE-7059-4BA5-B258-A2C7EDF92791}" type="slidenum">
              <a:rPr lang="en-AU" smtClean="0"/>
              <a:pPr/>
              <a:t>‹#›</a:t>
            </a:fld>
            <a:endParaRPr lang="en-A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a:xfrm>
            <a:off x="4791456" y="6480969"/>
            <a:ext cx="2130552" cy="301752"/>
          </a:xfrm>
        </p:spPr>
        <p:txBody>
          <a:bodyPr/>
          <a:lstStyle/>
          <a:p>
            <a:fld id="{58E7BA77-297F-47EF-B8DD-745F098B8871}" type="datetimeFigureOut">
              <a:rPr lang="en-AU" smtClean="0"/>
              <a:pPr/>
              <a:t>9/02/2016</a:t>
            </a:fld>
            <a:endParaRPr lang="en-AU"/>
          </a:p>
        </p:txBody>
      </p:sp>
      <p:sp>
        <p:nvSpPr>
          <p:cNvPr id="8" name="Footer Placeholder 7"/>
          <p:cNvSpPr>
            <a:spLocks noGrp="1"/>
          </p:cNvSpPr>
          <p:nvPr>
            <p:ph type="ftr" sz="quarter" idx="11"/>
          </p:nvPr>
        </p:nvSpPr>
        <p:spPr>
          <a:xfrm>
            <a:off x="457200" y="6480969"/>
            <a:ext cx="4261104" cy="301752"/>
          </a:xfrm>
        </p:spPr>
        <p:txBody>
          <a:bodyPr/>
          <a:lstStyle/>
          <a:p>
            <a:endParaRPr lang="en-AU"/>
          </a:p>
        </p:txBody>
      </p:sp>
      <p:sp>
        <p:nvSpPr>
          <p:cNvPr id="9" name="Slide Number Placeholder 8"/>
          <p:cNvSpPr>
            <a:spLocks noGrp="1"/>
          </p:cNvSpPr>
          <p:nvPr>
            <p:ph type="sldNum" sz="quarter" idx="12"/>
          </p:nvPr>
        </p:nvSpPr>
        <p:spPr>
          <a:xfrm>
            <a:off x="7589520" y="6483096"/>
            <a:ext cx="502920" cy="301752"/>
          </a:xfrm>
        </p:spPr>
        <p:txBody>
          <a:bodyPr/>
          <a:lstStyle>
            <a:lvl1pPr algn="ctr">
              <a:defRPr/>
            </a:lvl1pPr>
          </a:lstStyle>
          <a:p>
            <a:fld id="{86D751BE-7059-4BA5-B258-A2C7EDF92791}" type="slidenum">
              <a:rPr lang="en-AU" smtClean="0"/>
              <a:pPr/>
              <a:t>‹#›</a:t>
            </a:fld>
            <a:endParaRPr lang="en-AU"/>
          </a:p>
        </p:txBody>
      </p:sp>
    </p:spTree>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58E7BA77-297F-47EF-B8DD-745F098B8871}" type="datetimeFigureOut">
              <a:rPr lang="en-AU" smtClean="0"/>
              <a:pPr/>
              <a:t>9/02/2016</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86D751BE-7059-4BA5-B258-A2C7EDF92791}" type="slidenum">
              <a:rPr lang="en-AU" smtClean="0"/>
              <a:pPr/>
              <a:t>‹#›</a:t>
            </a:fld>
            <a:endParaRPr lang="en-A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791456" y="6480969"/>
            <a:ext cx="2133600" cy="301752"/>
          </a:xfrm>
        </p:spPr>
        <p:txBody>
          <a:bodyPr/>
          <a:lstStyle/>
          <a:p>
            <a:fld id="{58E7BA77-297F-47EF-B8DD-745F098B8871}" type="datetimeFigureOut">
              <a:rPr lang="en-AU" smtClean="0"/>
              <a:pPr/>
              <a:t>9/02/2016</a:t>
            </a:fld>
            <a:endParaRPr lang="en-AU"/>
          </a:p>
        </p:txBody>
      </p:sp>
      <p:sp>
        <p:nvSpPr>
          <p:cNvPr id="3" name="Footer Placeholder 2"/>
          <p:cNvSpPr>
            <a:spLocks noGrp="1"/>
          </p:cNvSpPr>
          <p:nvPr>
            <p:ph type="ftr" sz="quarter" idx="11"/>
          </p:nvPr>
        </p:nvSpPr>
        <p:spPr>
          <a:xfrm>
            <a:off x="457200" y="6481890"/>
            <a:ext cx="4260056" cy="300831"/>
          </a:xfrm>
        </p:spPr>
        <p:txBody>
          <a:bodyPr/>
          <a:lstStyle/>
          <a:p>
            <a:endParaRPr lang="en-AU"/>
          </a:p>
        </p:txBody>
      </p:sp>
      <p:sp>
        <p:nvSpPr>
          <p:cNvPr id="4" name="Slide Number Placeholder 3"/>
          <p:cNvSpPr>
            <a:spLocks noGrp="1"/>
          </p:cNvSpPr>
          <p:nvPr>
            <p:ph type="sldNum" sz="quarter" idx="12"/>
          </p:nvPr>
        </p:nvSpPr>
        <p:spPr>
          <a:xfrm>
            <a:off x="7589520" y="6480969"/>
            <a:ext cx="502920" cy="301752"/>
          </a:xfrm>
        </p:spPr>
        <p:txBody>
          <a:bodyPr/>
          <a:lstStyle/>
          <a:p>
            <a:fld id="{86D751BE-7059-4BA5-B258-A2C7EDF92791}" type="slidenum">
              <a:rPr lang="en-AU" smtClean="0"/>
              <a:pPr/>
              <a:t>‹#›</a:t>
            </a:fld>
            <a:endParaRPr lang="en-A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278976" y="6556248"/>
            <a:ext cx="2133600" cy="301752"/>
          </a:xfrm>
        </p:spPr>
        <p:txBody>
          <a:bodyPr/>
          <a:lstStyle>
            <a:lvl1pPr>
              <a:defRPr sz="900"/>
            </a:lvl1pPr>
          </a:lstStyle>
          <a:p>
            <a:fld id="{58E7BA77-297F-47EF-B8DD-745F098B8871}" type="datetimeFigureOut">
              <a:rPr lang="en-AU" smtClean="0"/>
              <a:pPr/>
              <a:t>9/02/2016</a:t>
            </a:fld>
            <a:endParaRPr lang="en-AU"/>
          </a:p>
        </p:txBody>
      </p:sp>
      <p:sp>
        <p:nvSpPr>
          <p:cNvPr id="6" name="Footer Placeholder 5"/>
          <p:cNvSpPr>
            <a:spLocks noGrp="1"/>
          </p:cNvSpPr>
          <p:nvPr>
            <p:ph type="ftr" sz="quarter" idx="11"/>
          </p:nvPr>
        </p:nvSpPr>
        <p:spPr>
          <a:xfrm>
            <a:off x="1135856" y="6556248"/>
            <a:ext cx="5143120" cy="301752"/>
          </a:xfrm>
        </p:spPr>
        <p:txBody>
          <a:bodyPr/>
          <a:lstStyle>
            <a:lvl1pPr>
              <a:defRPr sz="900"/>
            </a:lvl1pPr>
          </a:lstStyle>
          <a:p>
            <a:endParaRPr lang="en-AU"/>
          </a:p>
        </p:txBody>
      </p:sp>
      <p:sp>
        <p:nvSpPr>
          <p:cNvPr id="7" name="Slide Number Placeholder 6"/>
          <p:cNvSpPr>
            <a:spLocks noGrp="1"/>
          </p:cNvSpPr>
          <p:nvPr>
            <p:ph type="sldNum" sz="quarter" idx="12"/>
          </p:nvPr>
        </p:nvSpPr>
        <p:spPr>
          <a:xfrm>
            <a:off x="8410576" y="6556248"/>
            <a:ext cx="502920" cy="301752"/>
          </a:xfrm>
        </p:spPr>
        <p:txBody>
          <a:bodyPr/>
          <a:lstStyle>
            <a:lvl1pPr>
              <a:defRPr sz="900"/>
            </a:lvl1pPr>
          </a:lstStyle>
          <a:p>
            <a:fld id="{86D751BE-7059-4BA5-B258-A2C7EDF92791}" type="slidenum">
              <a:rPr lang="en-AU" smtClean="0"/>
              <a:pPr/>
              <a:t>‹#›</a:t>
            </a:fld>
            <a:endParaRPr lang="en-AU"/>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6108192" y="6556248"/>
            <a:ext cx="2103120" cy="301752"/>
          </a:xfrm>
        </p:spPr>
        <p:txBody>
          <a:bodyPr/>
          <a:lstStyle>
            <a:lvl1pPr>
              <a:defRPr sz="900"/>
            </a:lvl1pPr>
          </a:lstStyle>
          <a:p>
            <a:fld id="{58E7BA77-297F-47EF-B8DD-745F098B8871}" type="datetimeFigureOut">
              <a:rPr lang="en-AU" smtClean="0"/>
              <a:pPr/>
              <a:t>9/02/2016</a:t>
            </a:fld>
            <a:endParaRPr lang="en-AU"/>
          </a:p>
        </p:txBody>
      </p:sp>
      <p:sp>
        <p:nvSpPr>
          <p:cNvPr id="6" name="Footer Placeholder 5"/>
          <p:cNvSpPr>
            <a:spLocks noGrp="1"/>
          </p:cNvSpPr>
          <p:nvPr>
            <p:ph type="ftr" sz="quarter" idx="11"/>
          </p:nvPr>
        </p:nvSpPr>
        <p:spPr>
          <a:xfrm>
            <a:off x="1170432" y="6557169"/>
            <a:ext cx="4948072" cy="301752"/>
          </a:xfrm>
        </p:spPr>
        <p:txBody>
          <a:bodyPr/>
          <a:lstStyle>
            <a:lvl1pPr>
              <a:defRPr sz="900"/>
            </a:lvl1pPr>
          </a:lstStyle>
          <a:p>
            <a:endParaRPr lang="en-AU"/>
          </a:p>
        </p:txBody>
      </p:sp>
      <p:sp>
        <p:nvSpPr>
          <p:cNvPr id="7" name="Slide Number Placeholder 6"/>
          <p:cNvSpPr>
            <a:spLocks noGrp="1"/>
          </p:cNvSpPr>
          <p:nvPr>
            <p:ph type="sldNum" sz="quarter" idx="12"/>
          </p:nvPr>
        </p:nvSpPr>
        <p:spPr>
          <a:xfrm>
            <a:off x="8217192" y="6556248"/>
            <a:ext cx="365760" cy="301752"/>
          </a:xfrm>
        </p:spPr>
        <p:txBody>
          <a:bodyPr/>
          <a:lstStyle>
            <a:lvl1pPr algn="ctr">
              <a:defRPr sz="900"/>
            </a:lvl1pPr>
          </a:lstStyle>
          <a:p>
            <a:fld id="{86D751BE-7059-4BA5-B258-A2C7EDF92791}" type="slidenum">
              <a:rPr lang="en-AU" smtClean="0"/>
              <a:pPr/>
              <a:t>‹#›</a:t>
            </a:fld>
            <a:endParaRPr lang="en-AU"/>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Right Triangle 10"/>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8" name="Straight Connector 7"/>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Title Placeholder 21"/>
          <p:cNvSpPr>
            <a:spLocks noGrp="1"/>
          </p:cNvSpPr>
          <p:nvPr>
            <p:ph type="title"/>
          </p:nvPr>
        </p:nvSpPr>
        <p:spPr>
          <a:xfrm>
            <a:off x="457200" y="267494"/>
            <a:ext cx="8229600" cy="1399032"/>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fld id="{58E7BA77-297F-47EF-B8DD-745F098B8871}" type="datetimeFigureOut">
              <a:rPr lang="en-AU" smtClean="0"/>
              <a:pPr/>
              <a:t>9/02/2016</a:t>
            </a:fld>
            <a:endParaRPr lang="en-AU"/>
          </a:p>
        </p:txBody>
      </p:sp>
      <p:sp>
        <p:nvSpPr>
          <p:cNvPr id="3" name="Footer Placeholder 2"/>
          <p:cNvSpPr>
            <a:spLocks noGrp="1"/>
          </p:cNvSpPr>
          <p:nvPr>
            <p:ph type="ftr" sz="quarter" idx="3"/>
          </p:nvPr>
        </p:nvSpPr>
        <p:spPr>
          <a:xfrm>
            <a:off x="457200" y="6481890"/>
            <a:ext cx="4260056" cy="300831"/>
          </a:xfrm>
          <a:prstGeom prst="rect">
            <a:avLst/>
          </a:prstGeom>
        </p:spPr>
        <p:txBody>
          <a:bodyPr vert="horz" anchor="b"/>
          <a:lstStyle>
            <a:lvl1pPr algn="r" eaLnBrk="1" latinLnBrk="0" hangingPunct="1">
              <a:defRPr kumimoji="0" sz="1000">
                <a:solidFill>
                  <a:schemeClr val="tx1"/>
                </a:solidFill>
              </a:defRPr>
            </a:lvl1pPr>
          </a:lstStyle>
          <a:p>
            <a:endParaRPr lang="en-AU"/>
          </a:p>
        </p:txBody>
      </p:sp>
      <p:sp>
        <p:nvSpPr>
          <p:cNvPr id="23" name="Slide Number Placeholder 22"/>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fld id="{86D751BE-7059-4BA5-B258-A2C7EDF92791}" type="slidenum">
              <a:rPr lang="en-AU" smtClean="0"/>
              <a:pPr/>
              <a:t>‹#›</a:t>
            </a:fld>
            <a:endParaRPr lang="en-AU"/>
          </a:p>
        </p:txBody>
      </p:sp>
    </p:spTree>
  </p:cSld>
  <p:clrMap bg1="dk1" tx1="lt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hyperlink" Target="http://startups.fm/2013/11/11/logo-stories-of-top-3-brands-of-the-present-day.html" TargetMode="External"/><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hyperlink" Target="https://www.youtube.com/watch?v=y1V21oU9qU0" TargetMode="External"/><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www.onextrapixel.com/2010/05/21/huge-infographics-design-resources-overview-principles-tips-and-examples/" TargetMode="External"/><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hyperlink" Target="https://www.youtube.com/channel/UCfdNM3NAhaBOXCafH7krzrA" TargetMode="External"/><Relationship Id="rId5" Type="http://schemas.openxmlformats.org/officeDocument/2006/relationships/hyperlink" Target="https://www.youtube.com/watch?v=XDohoPavchc" TargetMode="External"/><Relationship Id="rId4" Type="http://schemas.openxmlformats.org/officeDocument/2006/relationships/hyperlink" Target="http://design.tutsplus.com/tutorials/how-to-create-outstanding-modern-infographics--vector-3524"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www.edudemic.com/9-word-cloud-generators-that-arent-wordle/"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qO9UPy04WMs"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0528" y="158775"/>
            <a:ext cx="9144000" cy="1470025"/>
          </a:xfrm>
        </p:spPr>
        <p:txBody>
          <a:bodyPr/>
          <a:lstStyle/>
          <a:p>
            <a:pPr algn="ctr"/>
            <a:r>
              <a:rPr lang="en-AU" b="1"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effectLst>
                  <a:outerShdw blurRad="41275" dist="12700" dir="12000000" algn="tl" rotWithShape="0">
                    <a:srgbClr val="000000">
                      <a:alpha val="40000"/>
                    </a:srgbClr>
                  </a:outerShdw>
                </a:effectLst>
              </a:rPr>
              <a:t>Infographics</a:t>
            </a:r>
            <a:r>
              <a:rPr lang="en-AU"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effectLst>
                  <a:outerShdw blurRad="41275" dist="12700" dir="12000000" algn="tl" rotWithShape="0">
                    <a:srgbClr val="000000">
                      <a:alpha val="40000"/>
                    </a:srgbClr>
                  </a:outerShdw>
                </a:effectLst>
              </a:rPr>
              <a:t> and Colour Psychology</a:t>
            </a:r>
            <a:endParaRPr lang="en-AU" b="1" dirty="0">
              <a:ln w="31550" cmpd="sng">
                <a:gradFill>
                  <a:gsLst>
                    <a:gs pos="25000">
                      <a:schemeClr val="accent1">
                        <a:shade val="25000"/>
                        <a:satMod val="190000"/>
                      </a:schemeClr>
                    </a:gs>
                    <a:gs pos="80000">
                      <a:schemeClr val="accent1">
                        <a:tint val="75000"/>
                        <a:satMod val="190000"/>
                      </a:schemeClr>
                    </a:gs>
                  </a:gsLst>
                  <a:lin ang="5400000"/>
                </a:gradFill>
                <a:prstDash val="solid"/>
              </a:ln>
              <a:effectLst>
                <a:outerShdw blurRad="41275" dist="12700" dir="12000000" algn="tl" rotWithShape="0">
                  <a:srgbClr val="000000">
                    <a:alpha val="40000"/>
                  </a:srgbClr>
                </a:outerShdw>
              </a:effectLst>
            </a:endParaRPr>
          </a:p>
        </p:txBody>
      </p:sp>
      <p:pic>
        <p:nvPicPr>
          <p:cNvPr id="24577" name="Picture 1"/>
          <p:cNvPicPr>
            <a:picLocks noChangeAspect="1" noChangeArrowheads="1"/>
          </p:cNvPicPr>
          <p:nvPr/>
        </p:nvPicPr>
        <p:blipFill>
          <a:blip r:embed="rId3" cstate="print"/>
          <a:srcRect/>
          <a:stretch>
            <a:fillRect/>
          </a:stretch>
        </p:blipFill>
        <p:spPr bwMode="auto">
          <a:xfrm>
            <a:off x="611560" y="1800199"/>
            <a:ext cx="7920880" cy="4797153"/>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6552" y="-99392"/>
            <a:ext cx="8964488" cy="936104"/>
          </a:xfrm>
        </p:spPr>
        <p:txBody>
          <a:bodyPr>
            <a:normAutofit fontScale="90000"/>
          </a:bodyPr>
          <a:lstStyle/>
          <a:p>
            <a:r>
              <a:rPr lang="en-AU"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Psychology of Colour </a:t>
            </a:r>
            <a:r>
              <a:rPr lang="en-AU" b="1" dirty="0" err="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Infographic</a:t>
            </a:r>
            <a:r>
              <a:rPr lang="en-AU"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  </a:t>
            </a:r>
            <a:endParaRPr lang="en-AU"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3" name="Subtitle 2"/>
          <p:cNvSpPr>
            <a:spLocks noGrp="1"/>
          </p:cNvSpPr>
          <p:nvPr>
            <p:ph type="subTitle" idx="1"/>
          </p:nvPr>
        </p:nvSpPr>
        <p:spPr>
          <a:xfrm>
            <a:off x="252536" y="6165304"/>
            <a:ext cx="9144000" cy="1008112"/>
          </a:xfrm>
        </p:spPr>
        <p:txBody>
          <a:bodyPr/>
          <a:lstStyle/>
          <a:p>
            <a:pPr algn="l"/>
            <a:r>
              <a:rPr lang="en-AU" dirty="0" smtClean="0"/>
              <a:t>Or use a combination of colours like Google, MS, eBay. </a:t>
            </a:r>
            <a:endParaRPr lang="en-AU" dirty="0"/>
          </a:p>
        </p:txBody>
      </p:sp>
      <p:sp>
        <p:nvSpPr>
          <p:cNvPr id="26626" name="AutoShape 2" descr="http://www.drugrehab.us/wp-content/uploads/2013/10/Trends-in-Substance-Abuse-Meth-Is-Out-Heroin-Is-In.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AU"/>
          </a:p>
        </p:txBody>
      </p:sp>
      <p:sp>
        <p:nvSpPr>
          <p:cNvPr id="8194" name="AutoShape 2" descr="http://www.usablecreative.com/blog/color-emotion.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AU"/>
          </a:p>
        </p:txBody>
      </p:sp>
      <p:sp>
        <p:nvSpPr>
          <p:cNvPr id="8196" name="AutoShape 4" descr="http://www.usablecreative.com/blog/color-emotion.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AU"/>
          </a:p>
        </p:txBody>
      </p:sp>
      <p:pic>
        <p:nvPicPr>
          <p:cNvPr id="8197" name="Picture 5"/>
          <p:cNvPicPr>
            <a:picLocks noChangeAspect="1" noChangeArrowheads="1"/>
          </p:cNvPicPr>
          <p:nvPr/>
        </p:nvPicPr>
        <p:blipFill>
          <a:blip r:embed="rId3" cstate="print"/>
          <a:srcRect/>
          <a:stretch>
            <a:fillRect/>
          </a:stretch>
        </p:blipFill>
        <p:spPr bwMode="auto">
          <a:xfrm>
            <a:off x="827584" y="908720"/>
            <a:ext cx="7200800" cy="522482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6552" y="-705321"/>
            <a:ext cx="8564488" cy="1470025"/>
          </a:xfrm>
        </p:spPr>
        <p:txBody>
          <a:bodyPr/>
          <a:lstStyle/>
          <a:p>
            <a:r>
              <a:rPr lang="en-AU"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Psychology of Colour - BLUE </a:t>
            </a:r>
            <a:endParaRPr lang="en-AU"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3" name="Subtitle 2"/>
          <p:cNvSpPr>
            <a:spLocks noGrp="1"/>
          </p:cNvSpPr>
          <p:nvPr>
            <p:ph type="subTitle" idx="1"/>
          </p:nvPr>
        </p:nvSpPr>
        <p:spPr>
          <a:xfrm>
            <a:off x="323528" y="5445224"/>
            <a:ext cx="8062912" cy="1008112"/>
          </a:xfrm>
        </p:spPr>
        <p:txBody>
          <a:bodyPr/>
          <a:lstStyle/>
          <a:p>
            <a:pPr algn="l"/>
            <a:r>
              <a:rPr lang="en-AU" dirty="0" smtClean="0"/>
              <a:t>Blue is a very popular Business colour used by companies to convey trust and reliability. </a:t>
            </a:r>
            <a:endParaRPr lang="en-AU" dirty="0"/>
          </a:p>
        </p:txBody>
      </p:sp>
      <p:sp>
        <p:nvSpPr>
          <p:cNvPr id="26626" name="AutoShape 2" descr="http://www.drugrehab.us/wp-content/uploads/2013/10/Trends-in-Substance-Abuse-Meth-Is-Out-Heroin-Is-In.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AU"/>
          </a:p>
        </p:txBody>
      </p:sp>
      <p:pic>
        <p:nvPicPr>
          <p:cNvPr id="1026" name="Picture 2"/>
          <p:cNvPicPr>
            <a:picLocks noChangeAspect="1" noChangeArrowheads="1"/>
          </p:cNvPicPr>
          <p:nvPr/>
        </p:nvPicPr>
        <p:blipFill>
          <a:blip r:embed="rId3" cstate="print"/>
          <a:srcRect/>
          <a:stretch>
            <a:fillRect/>
          </a:stretch>
        </p:blipFill>
        <p:spPr bwMode="auto">
          <a:xfrm>
            <a:off x="467544" y="1023342"/>
            <a:ext cx="5924550" cy="4133850"/>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t="27658" r="28721" b="17026"/>
          <a:stretch>
            <a:fillRect/>
          </a:stretch>
        </p:blipFill>
        <p:spPr bwMode="auto">
          <a:xfrm>
            <a:off x="6660232" y="1052736"/>
            <a:ext cx="2376264" cy="864096"/>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7092280" y="2204864"/>
            <a:ext cx="1552575" cy="1571625"/>
          </a:xfrm>
          <a:prstGeom prst="rect">
            <a:avLst/>
          </a:prstGeom>
          <a:noFill/>
          <a:ln w="9525">
            <a:noFill/>
            <a:miter lim="800000"/>
            <a:headEnd/>
            <a:tailEnd/>
          </a:ln>
        </p:spPr>
      </p:pic>
      <p:pic>
        <p:nvPicPr>
          <p:cNvPr id="1029" name="Picture 5"/>
          <p:cNvPicPr>
            <a:picLocks noChangeAspect="1" noChangeArrowheads="1"/>
          </p:cNvPicPr>
          <p:nvPr/>
        </p:nvPicPr>
        <p:blipFill>
          <a:blip r:embed="rId6" cstate="print"/>
          <a:srcRect/>
          <a:stretch>
            <a:fillRect/>
          </a:stretch>
        </p:blipFill>
        <p:spPr bwMode="auto">
          <a:xfrm>
            <a:off x="6588224" y="4149080"/>
            <a:ext cx="2429384" cy="1023367"/>
          </a:xfrm>
          <a:prstGeom prst="rect">
            <a:avLst/>
          </a:prstGeom>
          <a:noFill/>
          <a:ln w="9525">
            <a:noFill/>
            <a:miter lim="800000"/>
            <a:headEnd/>
            <a:tailEnd/>
          </a:ln>
        </p:spPr>
      </p:pic>
      <p:pic>
        <p:nvPicPr>
          <p:cNvPr id="1030" name="Picture 6"/>
          <p:cNvPicPr>
            <a:picLocks noChangeAspect="1" noChangeArrowheads="1"/>
          </p:cNvPicPr>
          <p:nvPr/>
        </p:nvPicPr>
        <p:blipFill>
          <a:blip r:embed="rId7" cstate="print"/>
          <a:srcRect/>
          <a:stretch>
            <a:fillRect/>
          </a:stretch>
        </p:blipFill>
        <p:spPr bwMode="auto">
          <a:xfrm>
            <a:off x="7956376" y="5445224"/>
            <a:ext cx="1057597" cy="12837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4096" y="-561305"/>
            <a:ext cx="9068544" cy="1470025"/>
          </a:xfrm>
        </p:spPr>
        <p:txBody>
          <a:bodyPr/>
          <a:lstStyle/>
          <a:p>
            <a:r>
              <a:rPr lang="en-AU" b="1" dirty="0" smtClean="0">
                <a:ln w="31550" cmpd="sng">
                  <a:solidFill>
                    <a:srgbClr val="00B050"/>
                  </a:soli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Psychology of Colour - Green </a:t>
            </a:r>
            <a:endParaRPr lang="en-AU" b="1" dirty="0">
              <a:ln w="31550" cmpd="sng">
                <a:solidFill>
                  <a:srgbClr val="00B050"/>
                </a:soli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3" name="Subtitle 2"/>
          <p:cNvSpPr>
            <a:spLocks noGrp="1"/>
          </p:cNvSpPr>
          <p:nvPr>
            <p:ph type="subTitle" idx="1"/>
          </p:nvPr>
        </p:nvSpPr>
        <p:spPr>
          <a:xfrm>
            <a:off x="611560" y="5445224"/>
            <a:ext cx="8062912" cy="1008112"/>
          </a:xfrm>
        </p:spPr>
        <p:txBody>
          <a:bodyPr/>
          <a:lstStyle/>
          <a:p>
            <a:pPr algn="l"/>
            <a:r>
              <a:rPr lang="en-AU" dirty="0" smtClean="0"/>
              <a:t>Green is the colour of Environment, Health and Nature. (Green and Clean). </a:t>
            </a:r>
            <a:endParaRPr lang="en-AU" dirty="0"/>
          </a:p>
        </p:txBody>
      </p:sp>
      <p:sp>
        <p:nvSpPr>
          <p:cNvPr id="26626" name="AutoShape 2" descr="http://www.drugrehab.us/wp-content/uploads/2013/10/Trends-in-Substance-Abuse-Meth-Is-Out-Heroin-Is-In.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AU"/>
          </a:p>
        </p:txBody>
      </p:sp>
      <p:pic>
        <p:nvPicPr>
          <p:cNvPr id="3074" name="Picture 2"/>
          <p:cNvPicPr>
            <a:picLocks noChangeAspect="1" noChangeArrowheads="1"/>
          </p:cNvPicPr>
          <p:nvPr/>
        </p:nvPicPr>
        <p:blipFill>
          <a:blip r:embed="rId3" cstate="print"/>
          <a:srcRect/>
          <a:stretch>
            <a:fillRect/>
          </a:stretch>
        </p:blipFill>
        <p:spPr bwMode="auto">
          <a:xfrm>
            <a:off x="611560" y="1196752"/>
            <a:ext cx="5753100" cy="4067175"/>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a:stretch>
            <a:fillRect/>
          </a:stretch>
        </p:blipFill>
        <p:spPr bwMode="auto">
          <a:xfrm>
            <a:off x="6804248" y="3933056"/>
            <a:ext cx="1944216" cy="1377791"/>
          </a:xfrm>
          <a:prstGeom prst="rect">
            <a:avLst/>
          </a:prstGeom>
          <a:noFill/>
          <a:ln w="9525">
            <a:noFill/>
            <a:miter lim="800000"/>
            <a:headEnd/>
            <a:tailEnd/>
          </a:ln>
        </p:spPr>
      </p:pic>
      <p:pic>
        <p:nvPicPr>
          <p:cNvPr id="3076" name="Picture 4"/>
          <p:cNvPicPr>
            <a:picLocks noChangeAspect="1" noChangeArrowheads="1"/>
          </p:cNvPicPr>
          <p:nvPr/>
        </p:nvPicPr>
        <p:blipFill>
          <a:blip r:embed="rId5" cstate="print"/>
          <a:srcRect/>
          <a:stretch>
            <a:fillRect/>
          </a:stretch>
        </p:blipFill>
        <p:spPr bwMode="auto">
          <a:xfrm>
            <a:off x="6732240" y="1196752"/>
            <a:ext cx="1705149" cy="1152128"/>
          </a:xfrm>
          <a:prstGeom prst="rect">
            <a:avLst/>
          </a:prstGeom>
          <a:noFill/>
          <a:ln w="9525">
            <a:noFill/>
            <a:miter lim="800000"/>
            <a:headEnd/>
            <a:tailEnd/>
          </a:ln>
        </p:spPr>
      </p:pic>
      <p:pic>
        <p:nvPicPr>
          <p:cNvPr id="3077" name="Picture 5"/>
          <p:cNvPicPr>
            <a:picLocks noChangeAspect="1" noChangeArrowheads="1"/>
          </p:cNvPicPr>
          <p:nvPr/>
        </p:nvPicPr>
        <p:blipFill>
          <a:blip r:embed="rId6" cstate="print"/>
          <a:srcRect/>
          <a:stretch>
            <a:fillRect/>
          </a:stretch>
        </p:blipFill>
        <p:spPr bwMode="auto">
          <a:xfrm>
            <a:off x="6804248" y="2636912"/>
            <a:ext cx="1590675" cy="1123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6948264" y="1052736"/>
            <a:ext cx="1944216" cy="4320480"/>
          </a:xfrm>
          <a:prstGeom prst="rect">
            <a:avLst/>
          </a:prstGeom>
          <a:solidFill>
            <a:srgbClr val="008A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ctrTitle"/>
          </p:nvPr>
        </p:nvSpPr>
        <p:spPr>
          <a:xfrm>
            <a:off x="-464096" y="-561305"/>
            <a:ext cx="9068544" cy="1470025"/>
          </a:xfrm>
        </p:spPr>
        <p:txBody>
          <a:bodyPr/>
          <a:lstStyle/>
          <a:p>
            <a:r>
              <a:rPr lang="en-AU" b="1" dirty="0" smtClean="0">
                <a:ln w="31550" cmpd="sng">
                  <a:solidFill>
                    <a:srgbClr val="00B050"/>
                  </a:soli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Psychology of Colour - Green </a:t>
            </a:r>
            <a:endParaRPr lang="en-AU" b="1" dirty="0">
              <a:ln w="31550" cmpd="sng">
                <a:solidFill>
                  <a:srgbClr val="00B050"/>
                </a:soli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3" name="Subtitle 2"/>
          <p:cNvSpPr>
            <a:spLocks noGrp="1"/>
          </p:cNvSpPr>
          <p:nvPr>
            <p:ph type="subTitle" idx="1"/>
          </p:nvPr>
        </p:nvSpPr>
        <p:spPr>
          <a:xfrm>
            <a:off x="611560" y="5445224"/>
            <a:ext cx="8062912" cy="1656184"/>
          </a:xfrm>
        </p:spPr>
        <p:txBody>
          <a:bodyPr>
            <a:normAutofit fontScale="70000" lnSpcReduction="20000"/>
          </a:bodyPr>
          <a:lstStyle/>
          <a:p>
            <a:pPr algn="l"/>
            <a:r>
              <a:rPr lang="en-AU" b="1" dirty="0" smtClean="0"/>
              <a:t>Green is the colour of Environment, Health and Nature. (Green and Clean). Starbucks uses Green to try to represent coffee as a natural healthy drink. Logos and Graphic Design are continually changing.</a:t>
            </a:r>
            <a:r>
              <a:rPr lang="en-AU" dirty="0" smtClean="0"/>
              <a:t/>
            </a:r>
            <a:br>
              <a:rPr lang="en-AU" dirty="0" smtClean="0"/>
            </a:br>
            <a:r>
              <a:rPr lang="en-AU" dirty="0" smtClean="0">
                <a:hlinkClick r:id="rId3"/>
              </a:rPr>
              <a:t>http://startups.fm/2013/11/11/logo-stories-of-top-3-brands-of-the-present-day.html</a:t>
            </a:r>
            <a:r>
              <a:rPr lang="en-AU" dirty="0" smtClean="0"/>
              <a:t>   </a:t>
            </a:r>
            <a:endParaRPr lang="en-AU" dirty="0"/>
          </a:p>
        </p:txBody>
      </p:sp>
      <p:sp>
        <p:nvSpPr>
          <p:cNvPr id="26626" name="AutoShape 2" descr="http://www.drugrehab.us/wp-content/uploads/2013/10/Trends-in-Substance-Abuse-Meth-Is-Out-Heroin-Is-In.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AU"/>
          </a:p>
        </p:txBody>
      </p:sp>
      <p:pic>
        <p:nvPicPr>
          <p:cNvPr id="5122" name="Picture 2"/>
          <p:cNvPicPr>
            <a:picLocks noChangeAspect="1" noChangeArrowheads="1"/>
          </p:cNvPicPr>
          <p:nvPr/>
        </p:nvPicPr>
        <p:blipFill>
          <a:blip r:embed="rId4" cstate="print"/>
          <a:srcRect/>
          <a:stretch>
            <a:fillRect/>
          </a:stretch>
        </p:blipFill>
        <p:spPr bwMode="auto">
          <a:xfrm>
            <a:off x="611560" y="1388024"/>
            <a:ext cx="5832648" cy="3625152"/>
          </a:xfrm>
          <a:prstGeom prst="rect">
            <a:avLst/>
          </a:prstGeom>
          <a:noFill/>
          <a:ln w="9525">
            <a:noFill/>
            <a:miter lim="800000"/>
            <a:headEnd/>
            <a:tailEnd/>
          </a:ln>
        </p:spPr>
      </p:pic>
      <p:pic>
        <p:nvPicPr>
          <p:cNvPr id="5123" name="Picture 3"/>
          <p:cNvPicPr>
            <a:picLocks noChangeAspect="1" noChangeArrowheads="1"/>
          </p:cNvPicPr>
          <p:nvPr/>
        </p:nvPicPr>
        <p:blipFill>
          <a:blip r:embed="rId5" cstate="print"/>
          <a:srcRect/>
          <a:stretch>
            <a:fillRect/>
          </a:stretch>
        </p:blipFill>
        <p:spPr bwMode="auto">
          <a:xfrm>
            <a:off x="7164288" y="2640310"/>
            <a:ext cx="1584176" cy="943270"/>
          </a:xfrm>
          <a:prstGeom prst="rect">
            <a:avLst/>
          </a:prstGeom>
          <a:noFill/>
          <a:ln w="9525">
            <a:noFill/>
            <a:miter lim="800000"/>
            <a:headEnd/>
            <a:tailEnd/>
          </a:ln>
        </p:spPr>
      </p:pic>
      <p:sp>
        <p:nvSpPr>
          <p:cNvPr id="12" name="Down Arrow 11"/>
          <p:cNvSpPr/>
          <p:nvPr/>
        </p:nvSpPr>
        <p:spPr>
          <a:xfrm>
            <a:off x="7812360" y="2208262"/>
            <a:ext cx="288032" cy="288032"/>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Down Arrow 12"/>
          <p:cNvSpPr/>
          <p:nvPr/>
        </p:nvSpPr>
        <p:spPr>
          <a:xfrm>
            <a:off x="7812360" y="3648422"/>
            <a:ext cx="288032" cy="288032"/>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125" name="Picture 5"/>
          <p:cNvPicPr>
            <a:picLocks noChangeAspect="1" noChangeArrowheads="1"/>
          </p:cNvPicPr>
          <p:nvPr/>
        </p:nvPicPr>
        <p:blipFill>
          <a:blip r:embed="rId6" cstate="print"/>
          <a:srcRect/>
          <a:stretch>
            <a:fillRect/>
          </a:stretch>
        </p:blipFill>
        <p:spPr bwMode="auto">
          <a:xfrm>
            <a:off x="7236296" y="1128142"/>
            <a:ext cx="1368152" cy="977653"/>
          </a:xfrm>
          <a:prstGeom prst="rect">
            <a:avLst/>
          </a:prstGeom>
          <a:noFill/>
          <a:ln w="9525">
            <a:noFill/>
            <a:miter lim="800000"/>
            <a:headEnd/>
            <a:tailEnd/>
          </a:ln>
        </p:spPr>
      </p:pic>
      <p:pic>
        <p:nvPicPr>
          <p:cNvPr id="5126" name="Picture 6"/>
          <p:cNvPicPr>
            <a:picLocks noChangeAspect="1" noChangeArrowheads="1"/>
          </p:cNvPicPr>
          <p:nvPr/>
        </p:nvPicPr>
        <p:blipFill>
          <a:blip r:embed="rId7" cstate="print"/>
          <a:srcRect/>
          <a:stretch>
            <a:fillRect/>
          </a:stretch>
        </p:blipFill>
        <p:spPr bwMode="auto">
          <a:xfrm>
            <a:off x="7380312" y="4008462"/>
            <a:ext cx="1064233" cy="12207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4096" y="-561305"/>
            <a:ext cx="9068544" cy="1470025"/>
          </a:xfrm>
        </p:spPr>
        <p:txBody>
          <a:bodyPr/>
          <a:lstStyle/>
          <a:p>
            <a:r>
              <a:rPr lang="en-AU" b="1" dirty="0" smtClean="0">
                <a:ln w="31550" cmpd="sng">
                  <a:solidFill>
                    <a:schemeClr val="bg1">
                      <a:lumMod val="85000"/>
                      <a:lumOff val="15000"/>
                    </a:schemeClr>
                  </a:solidFill>
                  <a:prstDash val="solid"/>
                </a:ln>
                <a:solidFill>
                  <a:srgbClr val="FFFF00"/>
                </a:solidFill>
                <a:effectLst>
                  <a:outerShdw blurRad="50800" dist="40000" dir="5400000" algn="tl" rotWithShape="0">
                    <a:srgbClr val="000000">
                      <a:shade val="5000"/>
                      <a:satMod val="120000"/>
                      <a:alpha val="33000"/>
                    </a:srgbClr>
                  </a:outerShdw>
                </a:effectLst>
              </a:rPr>
              <a:t>Psychology of Colour - Yellow </a:t>
            </a:r>
            <a:endParaRPr lang="en-AU" b="1" dirty="0">
              <a:ln w="31550" cmpd="sng">
                <a:solidFill>
                  <a:schemeClr val="bg1">
                    <a:lumMod val="85000"/>
                    <a:lumOff val="15000"/>
                  </a:schemeClr>
                </a:solidFill>
                <a:prstDash val="solid"/>
              </a:ln>
              <a:solidFill>
                <a:srgbClr val="FFFF00"/>
              </a:solidFill>
              <a:effectLst>
                <a:outerShdw blurRad="50800" dist="40000" dir="5400000" algn="tl" rotWithShape="0">
                  <a:srgbClr val="000000">
                    <a:shade val="5000"/>
                    <a:satMod val="120000"/>
                    <a:alpha val="33000"/>
                  </a:srgbClr>
                </a:outerShdw>
              </a:effectLst>
            </a:endParaRPr>
          </a:p>
        </p:txBody>
      </p:sp>
      <p:sp>
        <p:nvSpPr>
          <p:cNvPr id="3" name="Subtitle 2"/>
          <p:cNvSpPr>
            <a:spLocks noGrp="1"/>
          </p:cNvSpPr>
          <p:nvPr>
            <p:ph type="subTitle" idx="1"/>
          </p:nvPr>
        </p:nvSpPr>
        <p:spPr>
          <a:xfrm>
            <a:off x="467544" y="5373216"/>
            <a:ext cx="6264696" cy="792088"/>
          </a:xfrm>
        </p:spPr>
        <p:txBody>
          <a:bodyPr>
            <a:noAutofit/>
          </a:bodyPr>
          <a:lstStyle/>
          <a:p>
            <a:pPr algn="l"/>
            <a:r>
              <a:rPr lang="en-AU" sz="2800" dirty="0" smtClean="0"/>
              <a:t>Yellow the Caution Colour – Yellow &amp; Black Road Safety Signs, but also warmth happiness sunshine and joy. </a:t>
            </a:r>
            <a:br>
              <a:rPr lang="en-AU" sz="2800" dirty="0" smtClean="0"/>
            </a:br>
            <a:endParaRPr lang="en-AU" sz="2800" dirty="0"/>
          </a:p>
        </p:txBody>
      </p:sp>
      <p:sp>
        <p:nvSpPr>
          <p:cNvPr id="26626" name="AutoShape 2" descr="http://www.drugrehab.us/wp-content/uploads/2013/10/Trends-in-Substance-Abuse-Meth-Is-Out-Heroin-Is-In.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AU"/>
          </a:p>
        </p:txBody>
      </p:sp>
      <p:pic>
        <p:nvPicPr>
          <p:cNvPr id="6146" name="Picture 2"/>
          <p:cNvPicPr>
            <a:picLocks noChangeAspect="1" noChangeArrowheads="1"/>
          </p:cNvPicPr>
          <p:nvPr/>
        </p:nvPicPr>
        <p:blipFill>
          <a:blip r:embed="rId3" cstate="print"/>
          <a:srcRect/>
          <a:stretch>
            <a:fillRect/>
          </a:stretch>
        </p:blipFill>
        <p:spPr bwMode="auto">
          <a:xfrm>
            <a:off x="539552" y="1124744"/>
            <a:ext cx="5904656" cy="4128379"/>
          </a:xfrm>
          <a:prstGeom prst="rect">
            <a:avLst/>
          </a:prstGeom>
          <a:noFill/>
          <a:ln w="9525">
            <a:noFill/>
            <a:miter lim="800000"/>
            <a:headEnd/>
            <a:tailEnd/>
          </a:ln>
        </p:spPr>
      </p:pic>
      <p:pic>
        <p:nvPicPr>
          <p:cNvPr id="6147" name="Picture 3"/>
          <p:cNvPicPr>
            <a:picLocks noChangeAspect="1" noChangeArrowheads="1"/>
          </p:cNvPicPr>
          <p:nvPr/>
        </p:nvPicPr>
        <p:blipFill>
          <a:blip r:embed="rId4" cstate="print"/>
          <a:srcRect/>
          <a:stretch>
            <a:fillRect/>
          </a:stretch>
        </p:blipFill>
        <p:spPr bwMode="auto">
          <a:xfrm>
            <a:off x="6876256" y="1052736"/>
            <a:ext cx="1828800" cy="563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4096" y="-561305"/>
            <a:ext cx="9068544" cy="1470025"/>
          </a:xfrm>
        </p:spPr>
        <p:txBody>
          <a:bodyPr/>
          <a:lstStyle/>
          <a:p>
            <a:r>
              <a:rPr lang="en-AU" b="1" dirty="0" smtClean="0">
                <a:ln w="31550" cmpd="sng">
                  <a:solidFill>
                    <a:schemeClr val="bg1">
                      <a:lumMod val="85000"/>
                      <a:lumOff val="15000"/>
                    </a:schemeClr>
                  </a:solidFill>
                  <a:prstDash val="solid"/>
                </a:ln>
                <a:solidFill>
                  <a:srgbClr val="FF0000"/>
                </a:solidFill>
                <a:effectLst>
                  <a:outerShdw blurRad="50800" dist="40000" dir="5400000" algn="tl" rotWithShape="0">
                    <a:srgbClr val="000000">
                      <a:shade val="5000"/>
                      <a:satMod val="120000"/>
                      <a:alpha val="33000"/>
                    </a:srgbClr>
                  </a:outerShdw>
                </a:effectLst>
              </a:rPr>
              <a:t>Psychology of Colour - Red </a:t>
            </a:r>
            <a:endParaRPr lang="en-AU" b="1" dirty="0">
              <a:ln w="31550" cmpd="sng">
                <a:solidFill>
                  <a:schemeClr val="bg1">
                    <a:lumMod val="85000"/>
                    <a:lumOff val="15000"/>
                  </a:schemeClr>
                </a:solidFill>
                <a:prstDash val="solid"/>
              </a:ln>
              <a:solidFill>
                <a:srgbClr val="FF0000"/>
              </a:solidFill>
              <a:effectLst>
                <a:outerShdw blurRad="50800" dist="40000" dir="5400000" algn="tl" rotWithShape="0">
                  <a:srgbClr val="000000">
                    <a:shade val="5000"/>
                    <a:satMod val="120000"/>
                    <a:alpha val="33000"/>
                  </a:srgbClr>
                </a:outerShdw>
              </a:effectLst>
            </a:endParaRPr>
          </a:p>
        </p:txBody>
      </p:sp>
      <p:sp>
        <p:nvSpPr>
          <p:cNvPr id="3" name="Subtitle 2"/>
          <p:cNvSpPr>
            <a:spLocks noGrp="1"/>
          </p:cNvSpPr>
          <p:nvPr>
            <p:ph type="subTitle" idx="1"/>
          </p:nvPr>
        </p:nvSpPr>
        <p:spPr>
          <a:xfrm>
            <a:off x="467544" y="5301208"/>
            <a:ext cx="6408712" cy="1368152"/>
          </a:xfrm>
        </p:spPr>
        <p:txBody>
          <a:bodyPr>
            <a:noAutofit/>
          </a:bodyPr>
          <a:lstStyle/>
          <a:p>
            <a:pPr algn="l"/>
            <a:r>
              <a:rPr lang="en-AU" sz="2800" dirty="0" smtClean="0"/>
              <a:t>Use Red for High Speed Energy – Red Bull! </a:t>
            </a:r>
            <a:br>
              <a:rPr lang="en-AU" sz="2800" dirty="0" smtClean="0"/>
            </a:br>
            <a:r>
              <a:rPr lang="en-AU" sz="2800" dirty="0" smtClean="0"/>
              <a:t>Red is also a colour that attracts immediate attention, or signals danger.   </a:t>
            </a:r>
            <a:br>
              <a:rPr lang="en-AU" sz="2800" dirty="0" smtClean="0"/>
            </a:br>
            <a:endParaRPr lang="en-AU" sz="2800" dirty="0"/>
          </a:p>
        </p:txBody>
      </p:sp>
      <p:sp>
        <p:nvSpPr>
          <p:cNvPr id="26626" name="AutoShape 2" descr="http://www.drugrehab.us/wp-content/uploads/2013/10/Trends-in-Substance-Abuse-Meth-Is-Out-Heroin-Is-In.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AU"/>
          </a:p>
        </p:txBody>
      </p:sp>
      <p:pic>
        <p:nvPicPr>
          <p:cNvPr id="46082" name="Picture 2"/>
          <p:cNvPicPr>
            <a:picLocks noChangeAspect="1" noChangeArrowheads="1"/>
          </p:cNvPicPr>
          <p:nvPr/>
        </p:nvPicPr>
        <p:blipFill>
          <a:blip r:embed="rId2" cstate="print"/>
          <a:srcRect/>
          <a:stretch>
            <a:fillRect/>
          </a:stretch>
        </p:blipFill>
        <p:spPr bwMode="auto">
          <a:xfrm>
            <a:off x="395536" y="1340768"/>
            <a:ext cx="5905500" cy="3781425"/>
          </a:xfrm>
          <a:prstGeom prst="rect">
            <a:avLst/>
          </a:prstGeom>
          <a:noFill/>
          <a:ln w="9525">
            <a:noFill/>
            <a:miter lim="800000"/>
            <a:headEnd/>
            <a:tailEnd/>
          </a:ln>
        </p:spPr>
      </p:pic>
      <p:pic>
        <p:nvPicPr>
          <p:cNvPr id="46083" name="Picture 3"/>
          <p:cNvPicPr>
            <a:picLocks noChangeAspect="1" noChangeArrowheads="1"/>
          </p:cNvPicPr>
          <p:nvPr/>
        </p:nvPicPr>
        <p:blipFill>
          <a:blip r:embed="rId3" cstate="print"/>
          <a:srcRect/>
          <a:stretch>
            <a:fillRect/>
          </a:stretch>
        </p:blipFill>
        <p:spPr bwMode="auto">
          <a:xfrm rot="16200000">
            <a:off x="5294047" y="2850968"/>
            <a:ext cx="5183485" cy="216308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4096" y="-561305"/>
            <a:ext cx="9068544" cy="1470025"/>
          </a:xfrm>
        </p:spPr>
        <p:txBody>
          <a:bodyPr/>
          <a:lstStyle/>
          <a:p>
            <a:r>
              <a:rPr lang="en-AU" b="1" dirty="0" smtClean="0">
                <a:ln w="31550" cmpd="sng">
                  <a:solidFill>
                    <a:schemeClr val="bg1">
                      <a:lumMod val="85000"/>
                      <a:lumOff val="15000"/>
                    </a:schemeClr>
                  </a:solidFill>
                  <a:prstDash val="solid"/>
                </a:ln>
                <a:solidFill>
                  <a:srgbClr val="FFC000"/>
                </a:solidFill>
                <a:effectLst>
                  <a:outerShdw blurRad="50800" dist="40000" dir="5400000" algn="tl" rotWithShape="0">
                    <a:srgbClr val="000000">
                      <a:shade val="5000"/>
                      <a:satMod val="120000"/>
                      <a:alpha val="33000"/>
                    </a:srgbClr>
                  </a:outerShdw>
                </a:effectLst>
              </a:rPr>
              <a:t>Psychology of Colour - Orange </a:t>
            </a:r>
            <a:endParaRPr lang="en-AU" b="1" dirty="0">
              <a:ln w="31550" cmpd="sng">
                <a:solidFill>
                  <a:schemeClr val="bg1">
                    <a:lumMod val="85000"/>
                    <a:lumOff val="15000"/>
                  </a:schemeClr>
                </a:solidFill>
                <a:prstDash val="solid"/>
              </a:ln>
              <a:solidFill>
                <a:srgbClr val="FFC000"/>
              </a:solidFill>
              <a:effectLst>
                <a:outerShdw blurRad="50800" dist="40000" dir="5400000" algn="tl" rotWithShape="0">
                  <a:srgbClr val="000000">
                    <a:shade val="5000"/>
                    <a:satMod val="120000"/>
                    <a:alpha val="33000"/>
                  </a:srgbClr>
                </a:outerShdw>
              </a:effectLst>
            </a:endParaRPr>
          </a:p>
        </p:txBody>
      </p:sp>
      <p:sp>
        <p:nvSpPr>
          <p:cNvPr id="3" name="Subtitle 2"/>
          <p:cNvSpPr>
            <a:spLocks noGrp="1"/>
          </p:cNvSpPr>
          <p:nvPr>
            <p:ph type="subTitle" idx="1"/>
          </p:nvPr>
        </p:nvSpPr>
        <p:spPr>
          <a:xfrm>
            <a:off x="467544" y="5373216"/>
            <a:ext cx="6264696" cy="792088"/>
          </a:xfrm>
        </p:spPr>
        <p:txBody>
          <a:bodyPr>
            <a:noAutofit/>
          </a:bodyPr>
          <a:lstStyle/>
          <a:p>
            <a:pPr algn="l"/>
            <a:r>
              <a:rPr lang="en-AU" sz="2800" dirty="0" err="1" smtClean="0"/>
              <a:t>Mastercard</a:t>
            </a:r>
            <a:r>
              <a:rPr lang="en-AU" sz="2800" dirty="0" smtClean="0"/>
              <a:t> – Red for Excitement and </a:t>
            </a:r>
          </a:p>
          <a:p>
            <a:pPr algn="l"/>
            <a:r>
              <a:rPr lang="en-AU" sz="2800" dirty="0" smtClean="0"/>
              <a:t>Orange for let’s get things done Quickly,</a:t>
            </a:r>
          </a:p>
          <a:p>
            <a:pPr algn="l"/>
            <a:r>
              <a:rPr lang="en-AU" sz="2800" dirty="0" smtClean="0"/>
              <a:t>Productively, and Successfully.  </a:t>
            </a:r>
            <a:br>
              <a:rPr lang="en-AU" sz="2800" dirty="0" smtClean="0"/>
            </a:br>
            <a:endParaRPr lang="en-AU" sz="2800" dirty="0"/>
          </a:p>
        </p:txBody>
      </p:sp>
      <p:sp>
        <p:nvSpPr>
          <p:cNvPr id="26626" name="AutoShape 2" descr="http://www.drugrehab.us/wp-content/uploads/2013/10/Trends-in-Substance-Abuse-Meth-Is-Out-Heroin-Is-In.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AU"/>
          </a:p>
        </p:txBody>
      </p:sp>
      <p:pic>
        <p:nvPicPr>
          <p:cNvPr id="7170" name="Picture 2"/>
          <p:cNvPicPr>
            <a:picLocks noChangeAspect="1" noChangeArrowheads="1"/>
          </p:cNvPicPr>
          <p:nvPr/>
        </p:nvPicPr>
        <p:blipFill>
          <a:blip r:embed="rId2" cstate="print"/>
          <a:srcRect/>
          <a:stretch>
            <a:fillRect/>
          </a:stretch>
        </p:blipFill>
        <p:spPr bwMode="auto">
          <a:xfrm>
            <a:off x="251520" y="1052736"/>
            <a:ext cx="5981700" cy="4095750"/>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a:stretch>
            <a:fillRect/>
          </a:stretch>
        </p:blipFill>
        <p:spPr bwMode="auto">
          <a:xfrm>
            <a:off x="6804248" y="5301208"/>
            <a:ext cx="2101403" cy="1329355"/>
          </a:xfrm>
          <a:prstGeom prst="rect">
            <a:avLst/>
          </a:prstGeom>
          <a:noFill/>
          <a:ln w="9525">
            <a:noFill/>
            <a:miter lim="800000"/>
            <a:headEnd/>
            <a:tailEnd/>
          </a:ln>
        </p:spPr>
      </p:pic>
      <p:pic>
        <p:nvPicPr>
          <p:cNvPr id="7172" name="Picture 4"/>
          <p:cNvPicPr>
            <a:picLocks noChangeAspect="1" noChangeArrowheads="1"/>
          </p:cNvPicPr>
          <p:nvPr/>
        </p:nvPicPr>
        <p:blipFill>
          <a:blip r:embed="rId4" cstate="print"/>
          <a:srcRect b="13818"/>
          <a:stretch>
            <a:fillRect/>
          </a:stretch>
        </p:blipFill>
        <p:spPr bwMode="auto">
          <a:xfrm>
            <a:off x="6516216" y="1052736"/>
            <a:ext cx="2407865" cy="1008112"/>
          </a:xfrm>
          <a:prstGeom prst="rect">
            <a:avLst/>
          </a:prstGeom>
          <a:noFill/>
          <a:ln w="9525">
            <a:noFill/>
            <a:miter lim="800000"/>
            <a:headEnd/>
            <a:tailEnd/>
          </a:ln>
        </p:spPr>
      </p:pic>
      <p:pic>
        <p:nvPicPr>
          <p:cNvPr id="7173" name="Picture 5"/>
          <p:cNvPicPr>
            <a:picLocks noChangeAspect="1" noChangeArrowheads="1"/>
          </p:cNvPicPr>
          <p:nvPr/>
        </p:nvPicPr>
        <p:blipFill>
          <a:blip r:embed="rId5" cstate="print"/>
          <a:srcRect/>
          <a:stretch>
            <a:fillRect/>
          </a:stretch>
        </p:blipFill>
        <p:spPr bwMode="auto">
          <a:xfrm>
            <a:off x="6516216" y="2276872"/>
            <a:ext cx="2512318" cy="914347"/>
          </a:xfrm>
          <a:prstGeom prst="rect">
            <a:avLst/>
          </a:prstGeom>
          <a:noFill/>
          <a:ln w="9525">
            <a:noFill/>
            <a:miter lim="800000"/>
            <a:headEnd/>
            <a:tailEnd/>
          </a:ln>
        </p:spPr>
      </p:pic>
      <p:pic>
        <p:nvPicPr>
          <p:cNvPr id="7174" name="Picture 6"/>
          <p:cNvPicPr>
            <a:picLocks noChangeAspect="1" noChangeArrowheads="1"/>
          </p:cNvPicPr>
          <p:nvPr/>
        </p:nvPicPr>
        <p:blipFill>
          <a:blip r:embed="rId6" cstate="print"/>
          <a:srcRect/>
          <a:stretch>
            <a:fillRect/>
          </a:stretch>
        </p:blipFill>
        <p:spPr bwMode="auto">
          <a:xfrm>
            <a:off x="7092280" y="3429000"/>
            <a:ext cx="1362075" cy="1390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4096" y="-561305"/>
            <a:ext cx="9068544" cy="1470025"/>
          </a:xfrm>
        </p:spPr>
        <p:txBody>
          <a:bodyPr/>
          <a:lstStyle/>
          <a:p>
            <a:r>
              <a:rPr lang="en-AU" b="1" dirty="0" smtClean="0">
                <a:ln w="31550" cmpd="sng">
                  <a:solidFill>
                    <a:schemeClr val="bg2">
                      <a:lumMod val="40000"/>
                      <a:lumOff val="60000"/>
                    </a:schemeClr>
                  </a:solidFill>
                  <a:prstDash val="solid"/>
                </a:ln>
                <a:solidFill>
                  <a:srgbClr val="7030A0"/>
                </a:solidFill>
                <a:effectLst>
                  <a:outerShdw blurRad="50800" dist="40000" dir="5400000" algn="tl" rotWithShape="0">
                    <a:srgbClr val="000000">
                      <a:shade val="5000"/>
                      <a:satMod val="120000"/>
                      <a:alpha val="33000"/>
                    </a:srgbClr>
                  </a:outerShdw>
                </a:effectLst>
              </a:rPr>
              <a:t>Psychology of Colour - Purple </a:t>
            </a:r>
            <a:endParaRPr lang="en-AU" b="1" dirty="0">
              <a:ln w="31550" cmpd="sng">
                <a:solidFill>
                  <a:schemeClr val="bg2">
                    <a:lumMod val="40000"/>
                    <a:lumOff val="60000"/>
                  </a:schemeClr>
                </a:solidFill>
                <a:prstDash val="solid"/>
              </a:ln>
              <a:solidFill>
                <a:srgbClr val="7030A0"/>
              </a:solidFill>
              <a:effectLst>
                <a:outerShdw blurRad="50800" dist="40000" dir="5400000" algn="tl" rotWithShape="0">
                  <a:srgbClr val="000000">
                    <a:shade val="5000"/>
                    <a:satMod val="120000"/>
                    <a:alpha val="33000"/>
                  </a:srgbClr>
                </a:outerShdw>
              </a:effectLst>
            </a:endParaRPr>
          </a:p>
        </p:txBody>
      </p:sp>
      <p:sp>
        <p:nvSpPr>
          <p:cNvPr id="3" name="Subtitle 2"/>
          <p:cNvSpPr>
            <a:spLocks noGrp="1"/>
          </p:cNvSpPr>
          <p:nvPr>
            <p:ph type="subTitle" idx="1"/>
          </p:nvPr>
        </p:nvSpPr>
        <p:spPr>
          <a:xfrm>
            <a:off x="467544" y="5373216"/>
            <a:ext cx="8676456" cy="1368152"/>
          </a:xfrm>
        </p:spPr>
        <p:txBody>
          <a:bodyPr>
            <a:noAutofit/>
          </a:bodyPr>
          <a:lstStyle/>
          <a:p>
            <a:pPr algn="l"/>
            <a:r>
              <a:rPr lang="en-AU" sz="2800" dirty="0" smtClean="0"/>
              <a:t>Purple is the Royal and Wealthy colour of Luxury and Prestige, and also the colour of magician’s capes.    </a:t>
            </a:r>
            <a:br>
              <a:rPr lang="en-AU" sz="2800" dirty="0" smtClean="0"/>
            </a:br>
            <a:endParaRPr lang="en-AU" sz="2800" dirty="0"/>
          </a:p>
        </p:txBody>
      </p:sp>
      <p:sp>
        <p:nvSpPr>
          <p:cNvPr id="26626" name="AutoShape 2" descr="http://www.drugrehab.us/wp-content/uploads/2013/10/Trends-in-Substance-Abuse-Meth-Is-Out-Heroin-Is-In.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AU"/>
          </a:p>
        </p:txBody>
      </p:sp>
      <p:pic>
        <p:nvPicPr>
          <p:cNvPr id="49154" name="Picture 2"/>
          <p:cNvPicPr>
            <a:picLocks noChangeAspect="1" noChangeArrowheads="1"/>
          </p:cNvPicPr>
          <p:nvPr/>
        </p:nvPicPr>
        <p:blipFill>
          <a:blip r:embed="rId2" cstate="print"/>
          <a:srcRect/>
          <a:stretch>
            <a:fillRect/>
          </a:stretch>
        </p:blipFill>
        <p:spPr bwMode="auto">
          <a:xfrm>
            <a:off x="539552" y="1052736"/>
            <a:ext cx="5972175" cy="4152900"/>
          </a:xfrm>
          <a:prstGeom prst="rect">
            <a:avLst/>
          </a:prstGeom>
          <a:noFill/>
          <a:ln w="9525">
            <a:noFill/>
            <a:miter lim="800000"/>
            <a:headEnd/>
            <a:tailEnd/>
          </a:ln>
        </p:spPr>
      </p:pic>
      <p:pic>
        <p:nvPicPr>
          <p:cNvPr id="49155" name="Picture 3"/>
          <p:cNvPicPr>
            <a:picLocks noChangeAspect="1" noChangeArrowheads="1"/>
          </p:cNvPicPr>
          <p:nvPr/>
        </p:nvPicPr>
        <p:blipFill>
          <a:blip r:embed="rId3" cstate="print"/>
          <a:srcRect/>
          <a:stretch>
            <a:fillRect/>
          </a:stretch>
        </p:blipFill>
        <p:spPr bwMode="auto">
          <a:xfrm>
            <a:off x="7020272" y="1124744"/>
            <a:ext cx="1638300" cy="647700"/>
          </a:xfrm>
          <a:prstGeom prst="rect">
            <a:avLst/>
          </a:prstGeom>
          <a:noFill/>
          <a:ln w="9525">
            <a:noFill/>
            <a:miter lim="800000"/>
            <a:headEnd/>
            <a:tailEnd/>
          </a:ln>
        </p:spPr>
      </p:pic>
      <p:pic>
        <p:nvPicPr>
          <p:cNvPr id="49156" name="Picture 4"/>
          <p:cNvPicPr>
            <a:picLocks noChangeAspect="1" noChangeArrowheads="1"/>
          </p:cNvPicPr>
          <p:nvPr/>
        </p:nvPicPr>
        <p:blipFill>
          <a:blip r:embed="rId4" cstate="print"/>
          <a:srcRect/>
          <a:stretch>
            <a:fillRect/>
          </a:stretch>
        </p:blipFill>
        <p:spPr bwMode="auto">
          <a:xfrm>
            <a:off x="6660232" y="1916832"/>
            <a:ext cx="2312094" cy="1691909"/>
          </a:xfrm>
          <a:prstGeom prst="rect">
            <a:avLst/>
          </a:prstGeom>
          <a:noFill/>
          <a:ln w="9525">
            <a:noFill/>
            <a:miter lim="800000"/>
            <a:headEnd/>
            <a:tailEnd/>
          </a:ln>
        </p:spPr>
      </p:pic>
      <p:pic>
        <p:nvPicPr>
          <p:cNvPr id="49157" name="Picture 5"/>
          <p:cNvPicPr>
            <a:picLocks noChangeAspect="1" noChangeArrowheads="1"/>
          </p:cNvPicPr>
          <p:nvPr/>
        </p:nvPicPr>
        <p:blipFill>
          <a:blip r:embed="rId5" cstate="print"/>
          <a:srcRect/>
          <a:stretch>
            <a:fillRect/>
          </a:stretch>
        </p:blipFill>
        <p:spPr bwMode="auto">
          <a:xfrm>
            <a:off x="6732240" y="3789040"/>
            <a:ext cx="2295525" cy="1466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4096" y="-561305"/>
            <a:ext cx="9068544" cy="1470025"/>
          </a:xfrm>
        </p:spPr>
        <p:txBody>
          <a:bodyPr/>
          <a:lstStyle/>
          <a:p>
            <a:r>
              <a:rPr lang="en-AU" b="1" dirty="0" smtClean="0">
                <a:ln w="31550" cmpd="sng">
                  <a:solidFill>
                    <a:schemeClr val="bg2">
                      <a:lumMod val="40000"/>
                      <a:lumOff val="60000"/>
                    </a:schemeClr>
                  </a:solidFill>
                  <a:prstDash val="solid"/>
                </a:ln>
                <a:solidFill>
                  <a:srgbClr val="7030A0"/>
                </a:solidFill>
                <a:effectLst>
                  <a:outerShdw blurRad="50800" dist="40000" dir="5400000" algn="tl" rotWithShape="0">
                    <a:srgbClr val="000000">
                      <a:shade val="5000"/>
                      <a:satMod val="120000"/>
                      <a:alpha val="33000"/>
                    </a:srgbClr>
                  </a:outerShdw>
                </a:effectLst>
              </a:rPr>
              <a:t>Psychology of Colour - Purple </a:t>
            </a:r>
            <a:endParaRPr lang="en-AU" b="1" dirty="0">
              <a:ln w="31550" cmpd="sng">
                <a:solidFill>
                  <a:schemeClr val="bg2">
                    <a:lumMod val="40000"/>
                    <a:lumOff val="60000"/>
                  </a:schemeClr>
                </a:solidFill>
                <a:prstDash val="solid"/>
              </a:ln>
              <a:solidFill>
                <a:srgbClr val="7030A0"/>
              </a:solidFill>
              <a:effectLst>
                <a:outerShdw blurRad="50800" dist="40000" dir="5400000" algn="tl" rotWithShape="0">
                  <a:srgbClr val="000000">
                    <a:shade val="5000"/>
                    <a:satMod val="120000"/>
                    <a:alpha val="33000"/>
                  </a:srgbClr>
                </a:outerShdw>
              </a:effectLst>
            </a:endParaRPr>
          </a:p>
        </p:txBody>
      </p:sp>
      <p:sp>
        <p:nvSpPr>
          <p:cNvPr id="3" name="Subtitle 2"/>
          <p:cNvSpPr>
            <a:spLocks noGrp="1"/>
          </p:cNvSpPr>
          <p:nvPr>
            <p:ph type="subTitle" idx="1"/>
          </p:nvPr>
        </p:nvSpPr>
        <p:spPr>
          <a:xfrm>
            <a:off x="467544" y="6021288"/>
            <a:ext cx="8676456" cy="720080"/>
          </a:xfrm>
        </p:spPr>
        <p:txBody>
          <a:bodyPr>
            <a:noAutofit/>
          </a:bodyPr>
          <a:lstStyle/>
          <a:p>
            <a:pPr algn="l"/>
            <a:r>
              <a:rPr lang="en-AU" sz="2800" dirty="0" smtClean="0"/>
              <a:t>Purple is so prestigious we are giving it two slides </a:t>
            </a:r>
            <a:r>
              <a:rPr lang="en-AU" sz="2800" dirty="0" smtClean="0">
                <a:sym typeface="Wingdings" pitchFamily="2" charset="2"/>
              </a:rPr>
              <a:t></a:t>
            </a:r>
            <a:r>
              <a:rPr lang="en-AU" sz="2800" dirty="0" smtClean="0"/>
              <a:t>    </a:t>
            </a:r>
            <a:br>
              <a:rPr lang="en-AU" sz="2800" dirty="0" smtClean="0"/>
            </a:br>
            <a:endParaRPr lang="en-AU" sz="2800" dirty="0"/>
          </a:p>
        </p:txBody>
      </p:sp>
      <p:sp>
        <p:nvSpPr>
          <p:cNvPr id="26626" name="AutoShape 2" descr="http://www.drugrehab.us/wp-content/uploads/2013/10/Trends-in-Substance-Abuse-Meth-Is-Out-Heroin-Is-In.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AU"/>
          </a:p>
        </p:txBody>
      </p:sp>
      <p:pic>
        <p:nvPicPr>
          <p:cNvPr id="50178" name="Picture 2"/>
          <p:cNvPicPr>
            <a:picLocks noChangeAspect="1" noChangeArrowheads="1"/>
          </p:cNvPicPr>
          <p:nvPr/>
        </p:nvPicPr>
        <p:blipFill>
          <a:blip r:embed="rId2" cstate="print"/>
          <a:srcRect/>
          <a:stretch>
            <a:fillRect/>
          </a:stretch>
        </p:blipFill>
        <p:spPr bwMode="auto">
          <a:xfrm>
            <a:off x="899592" y="980727"/>
            <a:ext cx="6768752" cy="508298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4096" y="-561305"/>
            <a:ext cx="9068544" cy="1470025"/>
          </a:xfrm>
        </p:spPr>
        <p:txBody>
          <a:bodyPr/>
          <a:lstStyle/>
          <a:p>
            <a:pPr algn="ctr"/>
            <a:r>
              <a:rPr lang="en-AU" b="1" dirty="0" smtClean="0">
                <a:ln w="31550" cmpd="sng">
                  <a:solidFill>
                    <a:schemeClr val="bg2">
                      <a:lumMod val="40000"/>
                      <a:lumOff val="60000"/>
                    </a:schemeClr>
                  </a:solidFill>
                  <a:prstDash val="solid"/>
                </a:ln>
                <a:solidFill>
                  <a:schemeClr val="accent3">
                    <a:lumMod val="60000"/>
                    <a:lumOff val="40000"/>
                  </a:schemeClr>
                </a:solidFill>
                <a:effectLst>
                  <a:outerShdw blurRad="50800" dist="40000" dir="5400000" algn="tl" rotWithShape="0">
                    <a:srgbClr val="000000">
                      <a:shade val="5000"/>
                      <a:satMod val="120000"/>
                      <a:alpha val="33000"/>
                    </a:srgbClr>
                  </a:outerShdw>
                </a:effectLst>
              </a:rPr>
              <a:t>Psychology of Colour  </a:t>
            </a:r>
            <a:endParaRPr lang="en-AU" b="1" dirty="0">
              <a:ln w="31550" cmpd="sng">
                <a:solidFill>
                  <a:schemeClr val="bg2">
                    <a:lumMod val="40000"/>
                    <a:lumOff val="60000"/>
                  </a:schemeClr>
                </a:solidFill>
                <a:prstDash val="solid"/>
              </a:ln>
              <a:solidFill>
                <a:schemeClr val="accent3">
                  <a:lumMod val="60000"/>
                  <a:lumOff val="40000"/>
                </a:schemeClr>
              </a:solidFill>
              <a:effectLst>
                <a:outerShdw blurRad="50800" dist="40000" dir="5400000" algn="tl" rotWithShape="0">
                  <a:srgbClr val="000000">
                    <a:shade val="5000"/>
                    <a:satMod val="120000"/>
                    <a:alpha val="33000"/>
                  </a:srgbClr>
                </a:outerShdw>
              </a:effectLst>
            </a:endParaRPr>
          </a:p>
        </p:txBody>
      </p:sp>
      <p:sp>
        <p:nvSpPr>
          <p:cNvPr id="3" name="Subtitle 2"/>
          <p:cNvSpPr>
            <a:spLocks noGrp="1"/>
          </p:cNvSpPr>
          <p:nvPr>
            <p:ph type="subTitle" idx="1"/>
          </p:nvPr>
        </p:nvSpPr>
        <p:spPr>
          <a:xfrm>
            <a:off x="107504" y="5373216"/>
            <a:ext cx="9036496" cy="1368152"/>
          </a:xfrm>
        </p:spPr>
        <p:txBody>
          <a:bodyPr>
            <a:noAutofit/>
          </a:bodyPr>
          <a:lstStyle/>
          <a:p>
            <a:pPr algn="l"/>
            <a:r>
              <a:rPr lang="en-AU" sz="2800" b="1" dirty="0" smtClean="0">
                <a:solidFill>
                  <a:srgbClr val="FFFF00"/>
                </a:solidFill>
              </a:rPr>
              <a:t>For </a:t>
            </a:r>
            <a:r>
              <a:rPr lang="en-AU" sz="2800" b="1" dirty="0" err="1" smtClean="0">
                <a:solidFill>
                  <a:srgbClr val="FFFF00"/>
                </a:solidFill>
              </a:rPr>
              <a:t>Infographics</a:t>
            </a:r>
            <a:r>
              <a:rPr lang="en-AU" sz="2800" b="1" dirty="0" smtClean="0">
                <a:solidFill>
                  <a:srgbClr val="FFFF00"/>
                </a:solidFill>
              </a:rPr>
              <a:t> the Colour Scheme is a key part of the message</a:t>
            </a:r>
            <a:r>
              <a:rPr lang="en-AU" sz="2800" dirty="0" smtClean="0">
                <a:solidFill>
                  <a:srgbClr val="FFFF00"/>
                </a:solidFill>
              </a:rPr>
              <a:t>: </a:t>
            </a:r>
            <a:r>
              <a:rPr lang="en-AU" sz="2800" dirty="0" err="1" smtClean="0">
                <a:solidFill>
                  <a:srgbClr val="FFFF00"/>
                </a:solidFill>
              </a:rPr>
              <a:t>eg</a:t>
            </a:r>
            <a:r>
              <a:rPr lang="en-AU" sz="2800" dirty="0" smtClean="0">
                <a:solidFill>
                  <a:srgbClr val="FFFF00"/>
                </a:solidFill>
              </a:rPr>
              <a:t>. Red and Black = Danger. (Yellow for Happiness, unpleasant shades of brown and grey = sadness, and so on). </a:t>
            </a:r>
            <a:br>
              <a:rPr lang="en-AU" sz="2800" dirty="0" smtClean="0">
                <a:solidFill>
                  <a:srgbClr val="FFFF00"/>
                </a:solidFill>
              </a:rPr>
            </a:br>
            <a:endParaRPr lang="en-AU" sz="2800" dirty="0">
              <a:solidFill>
                <a:srgbClr val="FFFF00"/>
              </a:solidFill>
            </a:endParaRPr>
          </a:p>
        </p:txBody>
      </p:sp>
      <p:sp>
        <p:nvSpPr>
          <p:cNvPr id="26626" name="AutoShape 2" descr="http://www.drugrehab.us/wp-content/uploads/2013/10/Trends-in-Substance-Abuse-Meth-Is-Out-Heroin-Is-In.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AU"/>
          </a:p>
        </p:txBody>
      </p:sp>
      <p:pic>
        <p:nvPicPr>
          <p:cNvPr id="47106" name="Picture 2"/>
          <p:cNvPicPr>
            <a:picLocks noChangeAspect="1" noChangeArrowheads="1"/>
          </p:cNvPicPr>
          <p:nvPr/>
        </p:nvPicPr>
        <p:blipFill>
          <a:blip r:embed="rId3" cstate="print"/>
          <a:srcRect/>
          <a:stretch>
            <a:fillRect/>
          </a:stretch>
        </p:blipFill>
        <p:spPr bwMode="auto">
          <a:xfrm>
            <a:off x="1259632" y="980728"/>
            <a:ext cx="6048672" cy="445461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512" y="-459432"/>
            <a:ext cx="8856984" cy="1470025"/>
          </a:xfrm>
        </p:spPr>
        <p:txBody>
          <a:bodyPr/>
          <a:lstStyle/>
          <a:p>
            <a:pPr algn="ctr"/>
            <a:r>
              <a:rPr lang="en-AU" dirty="0" err="1" smtClean="0"/>
              <a:t>Infographics</a:t>
            </a:r>
            <a:r>
              <a:rPr lang="en-AU" dirty="0" smtClean="0"/>
              <a:t> – What are they?</a:t>
            </a:r>
            <a:endParaRPr lang="en-AU" dirty="0"/>
          </a:p>
        </p:txBody>
      </p:sp>
      <p:sp>
        <p:nvSpPr>
          <p:cNvPr id="3" name="Subtitle 2"/>
          <p:cNvSpPr>
            <a:spLocks noGrp="1"/>
          </p:cNvSpPr>
          <p:nvPr>
            <p:ph type="subTitle" idx="1"/>
          </p:nvPr>
        </p:nvSpPr>
        <p:spPr>
          <a:xfrm>
            <a:off x="467544" y="1268760"/>
            <a:ext cx="8496944" cy="5544616"/>
          </a:xfrm>
        </p:spPr>
        <p:txBody>
          <a:bodyPr>
            <a:normAutofit fontScale="92500" lnSpcReduction="10000"/>
          </a:bodyPr>
          <a:lstStyle/>
          <a:p>
            <a:pPr algn="l"/>
            <a:r>
              <a:rPr lang="en-AU" dirty="0" smtClean="0">
                <a:latin typeface="Calibri" pitchFamily="34" charset="0"/>
              </a:rPr>
              <a:t>Data Visualisation using </a:t>
            </a:r>
            <a:r>
              <a:rPr lang="en-AU" dirty="0" err="1" smtClean="0">
                <a:latin typeface="Calibri" pitchFamily="34" charset="0"/>
              </a:rPr>
              <a:t>Infographics</a:t>
            </a:r>
            <a:r>
              <a:rPr lang="en-AU" dirty="0" smtClean="0">
                <a:latin typeface="Calibri" pitchFamily="34" charset="0"/>
              </a:rPr>
              <a:t> involves the fusion (or joining) of Mathematical and Statistical Graphs and Data Summaries with sophisticated Graphic Design. </a:t>
            </a:r>
          </a:p>
          <a:p>
            <a:pPr algn="l"/>
            <a:r>
              <a:rPr lang="en-AU" dirty="0" smtClean="0">
                <a:latin typeface="Calibri" pitchFamily="34" charset="0"/>
              </a:rPr>
              <a:t>  </a:t>
            </a:r>
          </a:p>
          <a:p>
            <a:pPr algn="l"/>
            <a:r>
              <a:rPr lang="en-AU" dirty="0" err="1" smtClean="0">
                <a:solidFill>
                  <a:schemeClr val="accent5">
                    <a:lumMod val="40000"/>
                    <a:lumOff val="60000"/>
                  </a:schemeClr>
                </a:solidFill>
                <a:latin typeface="Calibri" pitchFamily="34" charset="0"/>
              </a:rPr>
              <a:t>Infographics</a:t>
            </a:r>
            <a:r>
              <a:rPr lang="en-AU" dirty="0" smtClean="0">
                <a:solidFill>
                  <a:schemeClr val="accent5">
                    <a:lumMod val="40000"/>
                    <a:lumOff val="60000"/>
                  </a:schemeClr>
                </a:solidFill>
                <a:latin typeface="Calibri" pitchFamily="34" charset="0"/>
              </a:rPr>
              <a:t> </a:t>
            </a:r>
            <a:r>
              <a:rPr lang="en-AU" dirty="0" smtClean="0">
                <a:solidFill>
                  <a:schemeClr val="accent5">
                    <a:lumMod val="40000"/>
                    <a:lumOff val="60000"/>
                  </a:schemeClr>
                </a:solidFill>
              </a:rPr>
              <a:t>are</a:t>
            </a:r>
            <a:r>
              <a:rPr lang="en-AU" dirty="0" smtClean="0">
                <a:solidFill>
                  <a:schemeClr val="accent5">
                    <a:lumMod val="40000"/>
                    <a:lumOff val="60000"/>
                  </a:schemeClr>
                </a:solidFill>
                <a:latin typeface="Calibri" pitchFamily="34" charset="0"/>
              </a:rPr>
              <a:t> often used for making Summary Posters which contain Percentages and Statistics on them.  </a:t>
            </a:r>
            <a:br>
              <a:rPr lang="en-AU" dirty="0" smtClean="0">
                <a:solidFill>
                  <a:schemeClr val="accent5">
                    <a:lumMod val="40000"/>
                    <a:lumOff val="60000"/>
                  </a:schemeClr>
                </a:solidFill>
                <a:latin typeface="Calibri" pitchFamily="34" charset="0"/>
              </a:rPr>
            </a:br>
            <a:r>
              <a:rPr lang="en-AU" dirty="0" err="1" smtClean="0">
                <a:solidFill>
                  <a:schemeClr val="accent5">
                    <a:lumMod val="40000"/>
                    <a:lumOff val="60000"/>
                  </a:schemeClr>
                </a:solidFill>
                <a:latin typeface="Calibri" pitchFamily="34" charset="0"/>
              </a:rPr>
              <a:t>Eg</a:t>
            </a:r>
            <a:r>
              <a:rPr lang="en-AU" dirty="0" smtClean="0">
                <a:solidFill>
                  <a:schemeClr val="accent5">
                    <a:lumMod val="40000"/>
                    <a:lumOff val="60000"/>
                  </a:schemeClr>
                </a:solidFill>
                <a:latin typeface="Calibri" pitchFamily="34" charset="0"/>
              </a:rPr>
              <a:t>. Healthy Lifestyle Posters, Company Reports, etc</a:t>
            </a:r>
          </a:p>
          <a:p>
            <a:pPr algn="l"/>
            <a:endParaRPr lang="en-AU" dirty="0" smtClean="0">
              <a:latin typeface="Calibri" pitchFamily="34" charset="0"/>
            </a:endParaRPr>
          </a:p>
          <a:p>
            <a:pPr algn="l"/>
            <a:r>
              <a:rPr lang="en-AU" b="1" dirty="0" smtClean="0">
                <a:solidFill>
                  <a:schemeClr val="accent1">
                    <a:lumMod val="60000"/>
                    <a:lumOff val="40000"/>
                  </a:schemeClr>
                </a:solidFill>
                <a:latin typeface="Calibri" pitchFamily="34" charset="0"/>
              </a:rPr>
              <a:t>We have moved forward in recent years to use Computers to make </a:t>
            </a:r>
            <a:r>
              <a:rPr lang="en-AU" b="1" dirty="0" err="1" smtClean="0">
                <a:solidFill>
                  <a:schemeClr val="accent1">
                    <a:lumMod val="60000"/>
                    <a:lumOff val="40000"/>
                  </a:schemeClr>
                </a:solidFill>
                <a:latin typeface="Calibri" pitchFamily="34" charset="0"/>
              </a:rPr>
              <a:t>Infographics</a:t>
            </a:r>
            <a:r>
              <a:rPr lang="en-AU" b="1" dirty="0" smtClean="0">
                <a:solidFill>
                  <a:schemeClr val="accent1">
                    <a:lumMod val="60000"/>
                    <a:lumOff val="40000"/>
                  </a:schemeClr>
                </a:solidFill>
                <a:latin typeface="Calibri" pitchFamily="34" charset="0"/>
              </a:rPr>
              <a:t> for Presentations, Videos, Posters, Reports, Websites, and Brochures; rather than plain old ordinary Text, PowerPoint presentations, and Excel Pie Charts and Bar Graphs. </a:t>
            </a:r>
            <a:endParaRPr lang="en-AU" b="1" dirty="0">
              <a:solidFill>
                <a:schemeClr val="accent1">
                  <a:lumMod val="60000"/>
                  <a:lumOff val="40000"/>
                </a:schemeClr>
              </a:solidFill>
              <a:latin typeface="Calibri"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6592" y="-561305"/>
            <a:ext cx="10009112" cy="1470025"/>
          </a:xfrm>
        </p:spPr>
        <p:txBody>
          <a:bodyPr>
            <a:normAutofit/>
          </a:bodyPr>
          <a:lstStyle/>
          <a:p>
            <a:pPr algn="ctr"/>
            <a:r>
              <a:rPr lang="en-AU" sz="3600" b="1" dirty="0" smtClean="0">
                <a:ln w="31550" cmpd="sng">
                  <a:solidFill>
                    <a:schemeClr val="bg2">
                      <a:lumMod val="40000"/>
                      <a:lumOff val="60000"/>
                    </a:schemeClr>
                  </a:solidFill>
                  <a:prstDash val="solid"/>
                </a:ln>
                <a:solidFill>
                  <a:schemeClr val="accent3">
                    <a:lumMod val="60000"/>
                    <a:lumOff val="40000"/>
                  </a:schemeClr>
                </a:solidFill>
                <a:effectLst>
                  <a:outerShdw blurRad="50800" dist="40000" dir="5400000" algn="tl" rotWithShape="0">
                    <a:srgbClr val="000000">
                      <a:shade val="5000"/>
                      <a:satMod val="120000"/>
                      <a:alpha val="33000"/>
                    </a:srgbClr>
                  </a:outerShdw>
                </a:effectLst>
              </a:rPr>
              <a:t>The Colour Wheel – Colour Schemes  </a:t>
            </a:r>
            <a:endParaRPr lang="en-AU" sz="3600" b="1" dirty="0">
              <a:ln w="31550" cmpd="sng">
                <a:solidFill>
                  <a:schemeClr val="bg2">
                    <a:lumMod val="40000"/>
                    <a:lumOff val="60000"/>
                  </a:schemeClr>
                </a:solidFill>
                <a:prstDash val="solid"/>
              </a:ln>
              <a:solidFill>
                <a:schemeClr val="accent3">
                  <a:lumMod val="60000"/>
                  <a:lumOff val="40000"/>
                </a:schemeClr>
              </a:solidFill>
              <a:effectLst>
                <a:outerShdw blurRad="50800" dist="40000" dir="5400000" algn="tl" rotWithShape="0">
                  <a:srgbClr val="000000">
                    <a:shade val="5000"/>
                    <a:satMod val="120000"/>
                    <a:alpha val="33000"/>
                  </a:srgbClr>
                </a:outerShdw>
              </a:effectLst>
            </a:endParaRPr>
          </a:p>
        </p:txBody>
      </p:sp>
      <p:sp>
        <p:nvSpPr>
          <p:cNvPr id="3" name="Subtitle 2"/>
          <p:cNvSpPr>
            <a:spLocks noGrp="1"/>
          </p:cNvSpPr>
          <p:nvPr>
            <p:ph type="subTitle" idx="1"/>
          </p:nvPr>
        </p:nvSpPr>
        <p:spPr>
          <a:xfrm>
            <a:off x="107504" y="5373216"/>
            <a:ext cx="9036496" cy="1368152"/>
          </a:xfrm>
        </p:spPr>
        <p:txBody>
          <a:bodyPr>
            <a:noAutofit/>
          </a:bodyPr>
          <a:lstStyle/>
          <a:p>
            <a:pPr algn="l"/>
            <a:r>
              <a:rPr lang="en-AU" sz="2800" dirty="0" smtClean="0">
                <a:solidFill>
                  <a:srgbClr val="FFFF00"/>
                </a:solidFill>
              </a:rPr>
              <a:t>Although Red and Green are opposite each other, they are a very bad combination for anyone with any colour blindness.   </a:t>
            </a:r>
            <a:br>
              <a:rPr lang="en-AU" sz="2800" dirty="0" smtClean="0">
                <a:solidFill>
                  <a:srgbClr val="FFFF00"/>
                </a:solidFill>
              </a:rPr>
            </a:br>
            <a:r>
              <a:rPr lang="en-AU" sz="2800" dirty="0" smtClean="0">
                <a:solidFill>
                  <a:srgbClr val="FFFF00"/>
                </a:solidFill>
              </a:rPr>
              <a:t>(Only use red and green for Christmas, &amp; add a lot of white !) </a:t>
            </a:r>
            <a:endParaRPr lang="en-AU" sz="2800" dirty="0">
              <a:solidFill>
                <a:srgbClr val="FFFF00"/>
              </a:solidFill>
            </a:endParaRPr>
          </a:p>
        </p:txBody>
      </p:sp>
      <p:sp>
        <p:nvSpPr>
          <p:cNvPr id="26626" name="AutoShape 2" descr="http://www.drugrehab.us/wp-content/uploads/2013/10/Trends-in-Substance-Abuse-Meth-Is-Out-Heroin-Is-In.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AU"/>
          </a:p>
        </p:txBody>
      </p:sp>
      <p:pic>
        <p:nvPicPr>
          <p:cNvPr id="48130" name="Picture 2"/>
          <p:cNvPicPr>
            <a:picLocks noChangeAspect="1" noChangeArrowheads="1"/>
          </p:cNvPicPr>
          <p:nvPr/>
        </p:nvPicPr>
        <p:blipFill>
          <a:blip r:embed="rId3" cstate="print"/>
          <a:srcRect/>
          <a:stretch>
            <a:fillRect/>
          </a:stretch>
        </p:blipFill>
        <p:spPr bwMode="auto">
          <a:xfrm>
            <a:off x="755575" y="980728"/>
            <a:ext cx="7659467" cy="44644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2536" y="-705321"/>
            <a:ext cx="7772400" cy="1470025"/>
          </a:xfrm>
        </p:spPr>
        <p:txBody>
          <a:bodyPr/>
          <a:lstStyle/>
          <a:p>
            <a:r>
              <a:rPr lang="en-AU" dirty="0" err="1" smtClean="0"/>
              <a:t>Infographics</a:t>
            </a:r>
            <a:r>
              <a:rPr lang="en-AU" dirty="0" smtClean="0"/>
              <a:t> Examples</a:t>
            </a:r>
            <a:endParaRPr lang="en-AU" dirty="0"/>
          </a:p>
        </p:txBody>
      </p:sp>
      <p:sp>
        <p:nvSpPr>
          <p:cNvPr id="3" name="Subtitle 2"/>
          <p:cNvSpPr>
            <a:spLocks noGrp="1"/>
          </p:cNvSpPr>
          <p:nvPr>
            <p:ph type="subTitle" idx="1"/>
          </p:nvPr>
        </p:nvSpPr>
        <p:spPr>
          <a:xfrm>
            <a:off x="539552" y="4869160"/>
            <a:ext cx="8062912" cy="1752600"/>
          </a:xfrm>
        </p:spPr>
        <p:txBody>
          <a:bodyPr/>
          <a:lstStyle/>
          <a:p>
            <a:endParaRPr lang="en-AU"/>
          </a:p>
        </p:txBody>
      </p:sp>
      <p:sp>
        <p:nvSpPr>
          <p:cNvPr id="26626" name="AutoShape 2" descr="http://www.drugrehab.us/wp-content/uploads/2013/10/Trends-in-Substance-Abuse-Meth-Is-Out-Heroin-Is-In.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AU"/>
          </a:p>
        </p:txBody>
      </p:sp>
      <p:pic>
        <p:nvPicPr>
          <p:cNvPr id="29698" name="Picture 2"/>
          <p:cNvPicPr>
            <a:picLocks noChangeAspect="1" noChangeArrowheads="1"/>
          </p:cNvPicPr>
          <p:nvPr/>
        </p:nvPicPr>
        <p:blipFill>
          <a:blip r:embed="rId3" cstate="print"/>
          <a:srcRect/>
          <a:stretch>
            <a:fillRect/>
          </a:stretch>
        </p:blipFill>
        <p:spPr bwMode="auto">
          <a:xfrm>
            <a:off x="539552" y="836712"/>
            <a:ext cx="7848872" cy="588696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2536" y="-705321"/>
            <a:ext cx="7772400" cy="1470025"/>
          </a:xfrm>
        </p:spPr>
        <p:txBody>
          <a:bodyPr/>
          <a:lstStyle/>
          <a:p>
            <a:r>
              <a:rPr lang="en-AU" dirty="0" err="1" smtClean="0"/>
              <a:t>Infographics</a:t>
            </a:r>
            <a:r>
              <a:rPr lang="en-AU" dirty="0" smtClean="0"/>
              <a:t> Examples</a:t>
            </a:r>
            <a:endParaRPr lang="en-AU" dirty="0"/>
          </a:p>
        </p:txBody>
      </p:sp>
      <p:sp>
        <p:nvSpPr>
          <p:cNvPr id="3" name="Subtitle 2"/>
          <p:cNvSpPr>
            <a:spLocks noGrp="1"/>
          </p:cNvSpPr>
          <p:nvPr>
            <p:ph type="subTitle" idx="1"/>
          </p:nvPr>
        </p:nvSpPr>
        <p:spPr>
          <a:xfrm>
            <a:off x="539552" y="4869160"/>
            <a:ext cx="8062912" cy="1752600"/>
          </a:xfrm>
        </p:spPr>
        <p:txBody>
          <a:bodyPr/>
          <a:lstStyle/>
          <a:p>
            <a:endParaRPr lang="en-AU"/>
          </a:p>
        </p:txBody>
      </p:sp>
      <p:sp>
        <p:nvSpPr>
          <p:cNvPr id="26626" name="AutoShape 2" descr="http://www.drugrehab.us/wp-content/uploads/2013/10/Trends-in-Substance-Abuse-Meth-Is-Out-Heroin-Is-In.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AU"/>
          </a:p>
        </p:txBody>
      </p:sp>
      <p:pic>
        <p:nvPicPr>
          <p:cNvPr id="30722" name="Picture 2"/>
          <p:cNvPicPr>
            <a:picLocks noChangeAspect="1" noChangeArrowheads="1"/>
          </p:cNvPicPr>
          <p:nvPr/>
        </p:nvPicPr>
        <p:blipFill>
          <a:blip r:embed="rId3" cstate="print"/>
          <a:srcRect/>
          <a:stretch>
            <a:fillRect/>
          </a:stretch>
        </p:blipFill>
        <p:spPr bwMode="auto">
          <a:xfrm>
            <a:off x="395536" y="692696"/>
            <a:ext cx="8424936" cy="603417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2536" y="-705321"/>
            <a:ext cx="7772400" cy="1470025"/>
          </a:xfrm>
        </p:spPr>
        <p:txBody>
          <a:bodyPr/>
          <a:lstStyle/>
          <a:p>
            <a:r>
              <a:rPr lang="en-AU" dirty="0" err="1" smtClean="0"/>
              <a:t>Infographics</a:t>
            </a:r>
            <a:r>
              <a:rPr lang="en-AU" dirty="0" smtClean="0"/>
              <a:t> Examples</a:t>
            </a:r>
            <a:endParaRPr lang="en-AU" dirty="0"/>
          </a:p>
        </p:txBody>
      </p:sp>
      <p:sp>
        <p:nvSpPr>
          <p:cNvPr id="3" name="Subtitle 2"/>
          <p:cNvSpPr>
            <a:spLocks noGrp="1"/>
          </p:cNvSpPr>
          <p:nvPr>
            <p:ph type="subTitle" idx="1"/>
          </p:nvPr>
        </p:nvSpPr>
        <p:spPr>
          <a:xfrm>
            <a:off x="6156176" y="1052736"/>
            <a:ext cx="2446288" cy="5569024"/>
          </a:xfrm>
        </p:spPr>
        <p:txBody>
          <a:bodyPr>
            <a:normAutofit/>
          </a:bodyPr>
          <a:lstStyle/>
          <a:p>
            <a:pPr algn="l"/>
            <a:r>
              <a:rPr lang="en-AU" dirty="0" smtClean="0"/>
              <a:t>89% of Americans </a:t>
            </a:r>
            <a:r>
              <a:rPr lang="en-AU" u="sng" dirty="0" smtClean="0"/>
              <a:t>could</a:t>
            </a:r>
            <a:r>
              <a:rPr lang="en-AU" dirty="0" smtClean="0"/>
              <a:t> walk or ride a push bike to the food shop.</a:t>
            </a:r>
          </a:p>
          <a:p>
            <a:pPr algn="l"/>
            <a:r>
              <a:rPr lang="en-AU" dirty="0" smtClean="0"/>
              <a:t/>
            </a:r>
            <a:br>
              <a:rPr lang="en-AU" dirty="0" smtClean="0"/>
            </a:br>
            <a:r>
              <a:rPr lang="en-AU" dirty="0" smtClean="0"/>
              <a:t>A lot more healthy, but instead they mostly DRIVE. </a:t>
            </a:r>
            <a:endParaRPr lang="en-AU" dirty="0"/>
          </a:p>
        </p:txBody>
      </p:sp>
      <p:sp>
        <p:nvSpPr>
          <p:cNvPr id="26626" name="AutoShape 2" descr="http://www.drugrehab.us/wp-content/uploads/2013/10/Trends-in-Substance-Abuse-Meth-Is-Out-Heroin-Is-In.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AU"/>
          </a:p>
        </p:txBody>
      </p:sp>
      <p:pic>
        <p:nvPicPr>
          <p:cNvPr id="31746" name="Picture 2"/>
          <p:cNvPicPr>
            <a:picLocks noChangeAspect="1" noChangeArrowheads="1"/>
          </p:cNvPicPr>
          <p:nvPr/>
        </p:nvPicPr>
        <p:blipFill>
          <a:blip r:embed="rId3" cstate="print"/>
          <a:srcRect/>
          <a:stretch>
            <a:fillRect/>
          </a:stretch>
        </p:blipFill>
        <p:spPr bwMode="auto">
          <a:xfrm>
            <a:off x="467544" y="1052736"/>
            <a:ext cx="5112568" cy="550673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2536" y="-705321"/>
            <a:ext cx="7772400" cy="1470025"/>
          </a:xfrm>
        </p:spPr>
        <p:txBody>
          <a:bodyPr/>
          <a:lstStyle/>
          <a:p>
            <a:r>
              <a:rPr lang="en-AU" dirty="0" err="1" smtClean="0"/>
              <a:t>Infographics</a:t>
            </a:r>
            <a:r>
              <a:rPr lang="en-AU" dirty="0" smtClean="0"/>
              <a:t> Examples</a:t>
            </a:r>
            <a:endParaRPr lang="en-AU" dirty="0"/>
          </a:p>
        </p:txBody>
      </p:sp>
      <p:sp>
        <p:nvSpPr>
          <p:cNvPr id="3" name="Subtitle 2"/>
          <p:cNvSpPr>
            <a:spLocks noGrp="1"/>
          </p:cNvSpPr>
          <p:nvPr>
            <p:ph type="subTitle" idx="1"/>
          </p:nvPr>
        </p:nvSpPr>
        <p:spPr>
          <a:xfrm>
            <a:off x="1115616" y="6165304"/>
            <a:ext cx="8136904" cy="648072"/>
          </a:xfrm>
        </p:spPr>
        <p:txBody>
          <a:bodyPr>
            <a:normAutofit/>
          </a:bodyPr>
          <a:lstStyle/>
          <a:p>
            <a:pPr algn="l"/>
            <a:r>
              <a:rPr lang="en-AU" dirty="0" smtClean="0"/>
              <a:t>Should the % bubbles all be the same size? </a:t>
            </a:r>
            <a:endParaRPr lang="en-AU" dirty="0"/>
          </a:p>
        </p:txBody>
      </p:sp>
      <p:sp>
        <p:nvSpPr>
          <p:cNvPr id="26626" name="AutoShape 2" descr="http://www.drugrehab.us/wp-content/uploads/2013/10/Trends-in-Substance-Abuse-Meth-Is-Out-Heroin-Is-In.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AU"/>
          </a:p>
        </p:txBody>
      </p:sp>
      <p:pic>
        <p:nvPicPr>
          <p:cNvPr id="32770" name="Picture 2"/>
          <p:cNvPicPr>
            <a:picLocks noChangeAspect="1" noChangeArrowheads="1"/>
          </p:cNvPicPr>
          <p:nvPr/>
        </p:nvPicPr>
        <p:blipFill>
          <a:blip r:embed="rId3" cstate="print"/>
          <a:srcRect/>
          <a:stretch>
            <a:fillRect/>
          </a:stretch>
        </p:blipFill>
        <p:spPr bwMode="auto">
          <a:xfrm>
            <a:off x="899592" y="908720"/>
            <a:ext cx="6984776" cy="512323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2536" y="-705321"/>
            <a:ext cx="7772400" cy="1470025"/>
          </a:xfrm>
        </p:spPr>
        <p:txBody>
          <a:bodyPr/>
          <a:lstStyle/>
          <a:p>
            <a:r>
              <a:rPr lang="en-AU" dirty="0" err="1" smtClean="0"/>
              <a:t>Infographics</a:t>
            </a:r>
            <a:r>
              <a:rPr lang="en-AU" dirty="0" smtClean="0"/>
              <a:t> Examples</a:t>
            </a:r>
            <a:endParaRPr lang="en-AU" dirty="0"/>
          </a:p>
        </p:txBody>
      </p:sp>
      <p:sp>
        <p:nvSpPr>
          <p:cNvPr id="26626" name="AutoShape 2" descr="http://www.drugrehab.us/wp-content/uploads/2013/10/Trends-in-Substance-Abuse-Meth-Is-Out-Heroin-Is-In.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AU"/>
          </a:p>
        </p:txBody>
      </p:sp>
      <p:pic>
        <p:nvPicPr>
          <p:cNvPr id="33794" name="Picture 2"/>
          <p:cNvPicPr>
            <a:picLocks noChangeAspect="1" noChangeArrowheads="1"/>
          </p:cNvPicPr>
          <p:nvPr/>
        </p:nvPicPr>
        <p:blipFill>
          <a:blip r:embed="rId3" cstate="print"/>
          <a:srcRect b="27409"/>
          <a:stretch>
            <a:fillRect/>
          </a:stretch>
        </p:blipFill>
        <p:spPr bwMode="auto">
          <a:xfrm>
            <a:off x="1259632" y="734663"/>
            <a:ext cx="6264696" cy="600670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2536" y="-603448"/>
            <a:ext cx="7772400" cy="1470025"/>
          </a:xfrm>
        </p:spPr>
        <p:txBody>
          <a:bodyPr/>
          <a:lstStyle/>
          <a:p>
            <a:r>
              <a:rPr lang="en-AU" dirty="0" err="1" smtClean="0"/>
              <a:t>Infographics</a:t>
            </a:r>
            <a:r>
              <a:rPr lang="en-AU" dirty="0" smtClean="0"/>
              <a:t> Examples</a:t>
            </a:r>
            <a:endParaRPr lang="en-AU" dirty="0"/>
          </a:p>
        </p:txBody>
      </p:sp>
      <p:sp>
        <p:nvSpPr>
          <p:cNvPr id="3" name="Subtitle 2"/>
          <p:cNvSpPr>
            <a:spLocks noGrp="1"/>
          </p:cNvSpPr>
          <p:nvPr>
            <p:ph type="subTitle" idx="1"/>
          </p:nvPr>
        </p:nvSpPr>
        <p:spPr>
          <a:xfrm>
            <a:off x="539552" y="4869160"/>
            <a:ext cx="8062912" cy="1752600"/>
          </a:xfrm>
        </p:spPr>
        <p:txBody>
          <a:bodyPr/>
          <a:lstStyle/>
          <a:p>
            <a:endParaRPr lang="en-AU"/>
          </a:p>
        </p:txBody>
      </p:sp>
      <p:pic>
        <p:nvPicPr>
          <p:cNvPr id="5122" name="Picture 2"/>
          <p:cNvPicPr>
            <a:picLocks noChangeAspect="1" noChangeArrowheads="1"/>
          </p:cNvPicPr>
          <p:nvPr/>
        </p:nvPicPr>
        <p:blipFill>
          <a:blip r:embed="rId3" cstate="print"/>
          <a:srcRect/>
          <a:stretch>
            <a:fillRect/>
          </a:stretch>
        </p:blipFill>
        <p:spPr bwMode="auto">
          <a:xfrm>
            <a:off x="467544" y="908720"/>
            <a:ext cx="8280920" cy="58568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2536" y="-603448"/>
            <a:ext cx="7772400" cy="1470025"/>
          </a:xfrm>
        </p:spPr>
        <p:txBody>
          <a:bodyPr/>
          <a:lstStyle/>
          <a:p>
            <a:r>
              <a:rPr lang="en-AU" dirty="0" err="1" smtClean="0"/>
              <a:t>Infographics</a:t>
            </a:r>
            <a:r>
              <a:rPr lang="en-AU" dirty="0" smtClean="0"/>
              <a:t> Examples</a:t>
            </a:r>
            <a:endParaRPr lang="en-AU" dirty="0"/>
          </a:p>
        </p:txBody>
      </p:sp>
      <p:sp>
        <p:nvSpPr>
          <p:cNvPr id="3" name="Subtitle 2"/>
          <p:cNvSpPr>
            <a:spLocks noGrp="1"/>
          </p:cNvSpPr>
          <p:nvPr>
            <p:ph type="subTitle" idx="1"/>
          </p:nvPr>
        </p:nvSpPr>
        <p:spPr>
          <a:xfrm>
            <a:off x="539552" y="4869160"/>
            <a:ext cx="8062912" cy="1752600"/>
          </a:xfrm>
        </p:spPr>
        <p:txBody>
          <a:bodyPr/>
          <a:lstStyle/>
          <a:p>
            <a:endParaRPr lang="en-AU"/>
          </a:p>
        </p:txBody>
      </p:sp>
      <p:pic>
        <p:nvPicPr>
          <p:cNvPr id="27650" name="Picture 2"/>
          <p:cNvPicPr>
            <a:picLocks noChangeAspect="1" noChangeArrowheads="1"/>
          </p:cNvPicPr>
          <p:nvPr/>
        </p:nvPicPr>
        <p:blipFill>
          <a:blip r:embed="rId3" cstate="print"/>
          <a:srcRect/>
          <a:stretch>
            <a:fillRect/>
          </a:stretch>
        </p:blipFill>
        <p:spPr bwMode="auto">
          <a:xfrm>
            <a:off x="755576" y="908720"/>
            <a:ext cx="7698258" cy="59492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2536" y="-603448"/>
            <a:ext cx="7772400" cy="1470025"/>
          </a:xfrm>
        </p:spPr>
        <p:txBody>
          <a:bodyPr/>
          <a:lstStyle/>
          <a:p>
            <a:r>
              <a:rPr lang="en-AU" dirty="0" err="1" smtClean="0"/>
              <a:t>Infographics</a:t>
            </a:r>
            <a:r>
              <a:rPr lang="en-AU" dirty="0" smtClean="0"/>
              <a:t> Examples</a:t>
            </a:r>
            <a:endParaRPr lang="en-AU" dirty="0"/>
          </a:p>
        </p:txBody>
      </p:sp>
      <p:sp>
        <p:nvSpPr>
          <p:cNvPr id="3" name="Subtitle 2"/>
          <p:cNvSpPr>
            <a:spLocks noGrp="1"/>
          </p:cNvSpPr>
          <p:nvPr>
            <p:ph type="subTitle" idx="1"/>
          </p:nvPr>
        </p:nvSpPr>
        <p:spPr>
          <a:xfrm>
            <a:off x="539552" y="4869160"/>
            <a:ext cx="8062912" cy="1752600"/>
          </a:xfrm>
        </p:spPr>
        <p:txBody>
          <a:bodyPr/>
          <a:lstStyle/>
          <a:p>
            <a:endParaRPr lang="en-AU"/>
          </a:p>
        </p:txBody>
      </p:sp>
      <p:pic>
        <p:nvPicPr>
          <p:cNvPr id="28674" name="Picture 2"/>
          <p:cNvPicPr>
            <a:picLocks noChangeAspect="1" noChangeArrowheads="1"/>
          </p:cNvPicPr>
          <p:nvPr/>
        </p:nvPicPr>
        <p:blipFill>
          <a:blip r:embed="rId3" cstate="print"/>
          <a:srcRect l="4673" r="6542"/>
          <a:stretch>
            <a:fillRect/>
          </a:stretch>
        </p:blipFill>
        <p:spPr bwMode="auto">
          <a:xfrm>
            <a:off x="1" y="980728"/>
            <a:ext cx="9180512" cy="496855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2536" y="-603448"/>
            <a:ext cx="7772400" cy="1470025"/>
          </a:xfrm>
        </p:spPr>
        <p:txBody>
          <a:bodyPr/>
          <a:lstStyle/>
          <a:p>
            <a:r>
              <a:rPr lang="en-AU" dirty="0" err="1" smtClean="0"/>
              <a:t>Infographics</a:t>
            </a:r>
            <a:r>
              <a:rPr lang="en-AU" dirty="0" smtClean="0"/>
              <a:t> Examples</a:t>
            </a:r>
            <a:endParaRPr lang="en-AU" dirty="0"/>
          </a:p>
        </p:txBody>
      </p:sp>
      <p:sp>
        <p:nvSpPr>
          <p:cNvPr id="3" name="Subtitle 2"/>
          <p:cNvSpPr>
            <a:spLocks noGrp="1"/>
          </p:cNvSpPr>
          <p:nvPr>
            <p:ph type="subTitle" idx="1"/>
          </p:nvPr>
        </p:nvSpPr>
        <p:spPr>
          <a:xfrm>
            <a:off x="539552" y="4869160"/>
            <a:ext cx="8062912" cy="1752600"/>
          </a:xfrm>
        </p:spPr>
        <p:txBody>
          <a:bodyPr/>
          <a:lstStyle/>
          <a:p>
            <a:endParaRPr lang="en-AU"/>
          </a:p>
        </p:txBody>
      </p:sp>
      <p:pic>
        <p:nvPicPr>
          <p:cNvPr id="4098" name="Picture 2"/>
          <p:cNvPicPr>
            <a:picLocks noChangeAspect="1" noChangeArrowheads="1"/>
          </p:cNvPicPr>
          <p:nvPr/>
        </p:nvPicPr>
        <p:blipFill>
          <a:blip r:embed="rId3" cstate="print"/>
          <a:srcRect/>
          <a:stretch>
            <a:fillRect/>
          </a:stretch>
        </p:blipFill>
        <p:spPr bwMode="auto">
          <a:xfrm>
            <a:off x="395536" y="895664"/>
            <a:ext cx="8352928" cy="59623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2536" y="-705321"/>
            <a:ext cx="7772400" cy="1470025"/>
          </a:xfrm>
        </p:spPr>
        <p:txBody>
          <a:bodyPr/>
          <a:lstStyle/>
          <a:p>
            <a:r>
              <a:rPr lang="en-AU" dirty="0" err="1" smtClean="0"/>
              <a:t>Infographics</a:t>
            </a:r>
            <a:r>
              <a:rPr lang="en-AU" dirty="0" smtClean="0"/>
              <a:t> Examples</a:t>
            </a:r>
            <a:endParaRPr lang="en-AU" dirty="0"/>
          </a:p>
        </p:txBody>
      </p:sp>
      <p:sp>
        <p:nvSpPr>
          <p:cNvPr id="3" name="Subtitle 2"/>
          <p:cNvSpPr>
            <a:spLocks noGrp="1"/>
          </p:cNvSpPr>
          <p:nvPr>
            <p:ph type="subTitle" idx="1"/>
          </p:nvPr>
        </p:nvSpPr>
        <p:spPr>
          <a:xfrm>
            <a:off x="539552" y="5805264"/>
            <a:ext cx="8062912" cy="672480"/>
          </a:xfrm>
        </p:spPr>
        <p:txBody>
          <a:bodyPr>
            <a:noAutofit/>
          </a:bodyPr>
          <a:lstStyle/>
          <a:p>
            <a:pPr algn="l"/>
            <a:r>
              <a:rPr lang="en-AU" sz="2800" b="1" dirty="0" smtClean="0">
                <a:solidFill>
                  <a:srgbClr val="C00000"/>
                </a:solidFill>
              </a:rPr>
              <a:t>Here we have basically a simple Bar Chart that has </a:t>
            </a:r>
            <a:br>
              <a:rPr lang="en-AU" sz="2800" b="1" dirty="0" smtClean="0">
                <a:solidFill>
                  <a:srgbClr val="C00000"/>
                </a:solidFill>
              </a:rPr>
            </a:br>
            <a:r>
              <a:rPr lang="en-AU" sz="2800" b="1" dirty="0" smtClean="0">
                <a:solidFill>
                  <a:srgbClr val="C00000"/>
                </a:solidFill>
              </a:rPr>
              <a:t>been made into a Graphic Designed “</a:t>
            </a:r>
            <a:r>
              <a:rPr lang="en-AU" sz="2800" b="1" dirty="0" err="1" smtClean="0">
                <a:solidFill>
                  <a:srgbClr val="C00000"/>
                </a:solidFill>
              </a:rPr>
              <a:t>Infographic</a:t>
            </a:r>
            <a:r>
              <a:rPr lang="en-AU" sz="2800" b="1" dirty="0" smtClean="0">
                <a:solidFill>
                  <a:srgbClr val="C00000"/>
                </a:solidFill>
              </a:rPr>
              <a:t>”.</a:t>
            </a:r>
            <a:endParaRPr lang="en-AU" sz="2800" b="1" dirty="0">
              <a:solidFill>
                <a:srgbClr val="C00000"/>
              </a:solidFill>
            </a:endParaRPr>
          </a:p>
        </p:txBody>
      </p:sp>
      <p:pic>
        <p:nvPicPr>
          <p:cNvPr id="10242" name="Picture 2"/>
          <p:cNvPicPr>
            <a:picLocks noChangeAspect="1" noChangeArrowheads="1"/>
          </p:cNvPicPr>
          <p:nvPr/>
        </p:nvPicPr>
        <p:blipFill>
          <a:blip r:embed="rId3" cstate="print"/>
          <a:srcRect/>
          <a:stretch>
            <a:fillRect/>
          </a:stretch>
        </p:blipFill>
        <p:spPr bwMode="auto">
          <a:xfrm>
            <a:off x="1619672" y="764704"/>
            <a:ext cx="5400600" cy="50707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2536" y="-705321"/>
            <a:ext cx="7772400" cy="1470025"/>
          </a:xfrm>
        </p:spPr>
        <p:txBody>
          <a:bodyPr/>
          <a:lstStyle/>
          <a:p>
            <a:r>
              <a:rPr lang="en-AU" dirty="0" err="1" smtClean="0"/>
              <a:t>Infographics</a:t>
            </a:r>
            <a:r>
              <a:rPr lang="en-AU" dirty="0" smtClean="0"/>
              <a:t> Examples</a:t>
            </a:r>
            <a:endParaRPr lang="en-AU" dirty="0"/>
          </a:p>
        </p:txBody>
      </p:sp>
      <p:sp>
        <p:nvSpPr>
          <p:cNvPr id="3" name="Subtitle 2"/>
          <p:cNvSpPr>
            <a:spLocks noGrp="1"/>
          </p:cNvSpPr>
          <p:nvPr>
            <p:ph type="subTitle" idx="1"/>
          </p:nvPr>
        </p:nvSpPr>
        <p:spPr>
          <a:xfrm>
            <a:off x="539552" y="4869160"/>
            <a:ext cx="8062912" cy="1752600"/>
          </a:xfrm>
        </p:spPr>
        <p:txBody>
          <a:bodyPr/>
          <a:lstStyle/>
          <a:p>
            <a:endParaRPr lang="en-AU"/>
          </a:p>
        </p:txBody>
      </p:sp>
      <p:pic>
        <p:nvPicPr>
          <p:cNvPr id="7170" name="Picture 2"/>
          <p:cNvPicPr>
            <a:picLocks noChangeAspect="1" noChangeArrowheads="1"/>
          </p:cNvPicPr>
          <p:nvPr/>
        </p:nvPicPr>
        <p:blipFill>
          <a:blip r:embed="rId3" cstate="print"/>
          <a:srcRect/>
          <a:stretch>
            <a:fillRect/>
          </a:stretch>
        </p:blipFill>
        <p:spPr bwMode="auto">
          <a:xfrm>
            <a:off x="2123728" y="908720"/>
            <a:ext cx="4968552" cy="594290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2536" y="-603448"/>
            <a:ext cx="7772400" cy="1470025"/>
          </a:xfrm>
        </p:spPr>
        <p:txBody>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Infographics</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Examples</a:t>
            </a:r>
            <a:endParaRPr lang="en-AU"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sp>
        <p:nvSpPr>
          <p:cNvPr id="3" name="Subtitle 2"/>
          <p:cNvSpPr>
            <a:spLocks noGrp="1"/>
          </p:cNvSpPr>
          <p:nvPr>
            <p:ph type="subTitle" idx="1"/>
          </p:nvPr>
        </p:nvSpPr>
        <p:spPr/>
        <p:txBody>
          <a:bodyPr/>
          <a:lstStyle/>
          <a:p>
            <a:endParaRPr lang="en-AU"/>
          </a:p>
        </p:txBody>
      </p:sp>
      <p:pic>
        <p:nvPicPr>
          <p:cNvPr id="6146" name="Picture 2"/>
          <p:cNvPicPr>
            <a:picLocks noChangeAspect="1" noChangeArrowheads="1"/>
          </p:cNvPicPr>
          <p:nvPr/>
        </p:nvPicPr>
        <p:blipFill>
          <a:blip r:embed="rId3" cstate="print"/>
          <a:srcRect/>
          <a:stretch>
            <a:fillRect/>
          </a:stretch>
        </p:blipFill>
        <p:spPr bwMode="auto">
          <a:xfrm>
            <a:off x="467544" y="908720"/>
            <a:ext cx="8280920" cy="585477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2536" y="-603448"/>
            <a:ext cx="7772400" cy="1470025"/>
          </a:xfrm>
        </p:spPr>
        <p:txBody>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Infographics</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Examples</a:t>
            </a:r>
            <a:endParaRPr lang="en-AU"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pic>
        <p:nvPicPr>
          <p:cNvPr id="8194" name="Picture 2"/>
          <p:cNvPicPr>
            <a:picLocks noChangeAspect="1" noChangeArrowheads="1"/>
          </p:cNvPicPr>
          <p:nvPr/>
        </p:nvPicPr>
        <p:blipFill>
          <a:blip r:embed="rId3" cstate="print"/>
          <a:srcRect/>
          <a:stretch>
            <a:fillRect/>
          </a:stretch>
        </p:blipFill>
        <p:spPr bwMode="auto">
          <a:xfrm>
            <a:off x="1619672" y="908720"/>
            <a:ext cx="5544616" cy="584275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2536" y="-603448"/>
            <a:ext cx="7772400" cy="1470025"/>
          </a:xfrm>
        </p:spPr>
        <p:txBody>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Infographics</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Examples</a:t>
            </a:r>
            <a:endParaRPr lang="en-AU"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pic>
        <p:nvPicPr>
          <p:cNvPr id="9218" name="Picture 2"/>
          <p:cNvPicPr>
            <a:picLocks noChangeAspect="1" noChangeArrowheads="1"/>
          </p:cNvPicPr>
          <p:nvPr/>
        </p:nvPicPr>
        <p:blipFill>
          <a:blip r:embed="rId3" cstate="print"/>
          <a:srcRect/>
          <a:stretch>
            <a:fillRect/>
          </a:stretch>
        </p:blipFill>
        <p:spPr bwMode="auto">
          <a:xfrm>
            <a:off x="323527" y="908720"/>
            <a:ext cx="8702474" cy="594928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2536" y="-603448"/>
            <a:ext cx="7772400" cy="1470025"/>
          </a:xfrm>
        </p:spPr>
        <p:txBody>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Infographics</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Examples</a:t>
            </a:r>
            <a:endParaRPr lang="en-AU"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sp>
        <p:nvSpPr>
          <p:cNvPr id="3" name="Subtitle 2"/>
          <p:cNvSpPr>
            <a:spLocks noGrp="1"/>
          </p:cNvSpPr>
          <p:nvPr>
            <p:ph type="subTitle" idx="1"/>
          </p:nvPr>
        </p:nvSpPr>
        <p:spPr/>
        <p:txBody>
          <a:bodyPr/>
          <a:lstStyle/>
          <a:p>
            <a:endParaRPr lang="en-AU"/>
          </a:p>
        </p:txBody>
      </p:sp>
      <p:pic>
        <p:nvPicPr>
          <p:cNvPr id="1026" name="Picture 2"/>
          <p:cNvPicPr>
            <a:picLocks noChangeAspect="1" noChangeArrowheads="1"/>
          </p:cNvPicPr>
          <p:nvPr/>
        </p:nvPicPr>
        <p:blipFill>
          <a:blip r:embed="rId3" cstate="print"/>
          <a:srcRect/>
          <a:stretch>
            <a:fillRect/>
          </a:stretch>
        </p:blipFill>
        <p:spPr bwMode="auto">
          <a:xfrm>
            <a:off x="323528" y="908719"/>
            <a:ext cx="8424936" cy="5880967"/>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2536" y="-603448"/>
            <a:ext cx="7772400" cy="1470025"/>
          </a:xfrm>
        </p:spPr>
        <p:txBody>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Infographics</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Examples</a:t>
            </a:r>
            <a:endParaRPr lang="en-AU"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sp>
        <p:nvSpPr>
          <p:cNvPr id="3" name="Subtitle 2"/>
          <p:cNvSpPr>
            <a:spLocks noGrp="1"/>
          </p:cNvSpPr>
          <p:nvPr>
            <p:ph type="subTitle" idx="1"/>
          </p:nvPr>
        </p:nvSpPr>
        <p:spPr/>
        <p:txBody>
          <a:bodyPr/>
          <a:lstStyle/>
          <a:p>
            <a:endParaRPr lang="en-AU"/>
          </a:p>
        </p:txBody>
      </p:sp>
      <p:pic>
        <p:nvPicPr>
          <p:cNvPr id="4" name="Picture 2"/>
          <p:cNvPicPr>
            <a:picLocks noChangeAspect="1" noChangeArrowheads="1"/>
          </p:cNvPicPr>
          <p:nvPr/>
        </p:nvPicPr>
        <p:blipFill>
          <a:blip r:embed="rId3" cstate="print"/>
          <a:srcRect/>
          <a:stretch>
            <a:fillRect/>
          </a:stretch>
        </p:blipFill>
        <p:spPr bwMode="auto">
          <a:xfrm>
            <a:off x="899592" y="1196752"/>
            <a:ext cx="7422579" cy="5266846"/>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2536" y="-603448"/>
            <a:ext cx="7772400" cy="1470025"/>
          </a:xfrm>
        </p:spPr>
        <p:txBody>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Infographics</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Examples</a:t>
            </a:r>
            <a:endParaRPr lang="en-AU"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sp>
        <p:nvSpPr>
          <p:cNvPr id="3" name="Subtitle 2"/>
          <p:cNvSpPr>
            <a:spLocks noGrp="1"/>
          </p:cNvSpPr>
          <p:nvPr>
            <p:ph type="subTitle" idx="1"/>
          </p:nvPr>
        </p:nvSpPr>
        <p:spPr/>
        <p:txBody>
          <a:bodyPr/>
          <a:lstStyle/>
          <a:p>
            <a:endParaRPr lang="en-AU"/>
          </a:p>
        </p:txBody>
      </p:sp>
      <p:pic>
        <p:nvPicPr>
          <p:cNvPr id="2050" name="Picture 2"/>
          <p:cNvPicPr>
            <a:picLocks noChangeAspect="1" noChangeArrowheads="1"/>
          </p:cNvPicPr>
          <p:nvPr/>
        </p:nvPicPr>
        <p:blipFill>
          <a:blip r:embed="rId3" cstate="print"/>
          <a:srcRect/>
          <a:stretch>
            <a:fillRect/>
          </a:stretch>
        </p:blipFill>
        <p:spPr bwMode="auto">
          <a:xfrm>
            <a:off x="0" y="1052736"/>
            <a:ext cx="9144000" cy="5454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2536" y="-603448"/>
            <a:ext cx="7772400" cy="1470025"/>
          </a:xfrm>
        </p:spPr>
        <p:txBody>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Infographics</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Examples</a:t>
            </a:r>
            <a:endParaRPr lang="en-AU"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sp>
        <p:nvSpPr>
          <p:cNvPr id="3" name="Subtitle 2"/>
          <p:cNvSpPr>
            <a:spLocks noGrp="1"/>
          </p:cNvSpPr>
          <p:nvPr>
            <p:ph type="subTitle" idx="1"/>
          </p:nvPr>
        </p:nvSpPr>
        <p:spPr/>
        <p:txBody>
          <a:bodyPr/>
          <a:lstStyle/>
          <a:p>
            <a:endParaRPr lang="en-AU"/>
          </a:p>
        </p:txBody>
      </p:sp>
      <p:pic>
        <p:nvPicPr>
          <p:cNvPr id="2050" name="Picture 2"/>
          <p:cNvPicPr>
            <a:picLocks noChangeAspect="1" noChangeArrowheads="1"/>
          </p:cNvPicPr>
          <p:nvPr/>
        </p:nvPicPr>
        <p:blipFill>
          <a:blip r:embed="rId3" cstate="print">
            <a:lum bright="-10000"/>
          </a:blip>
          <a:srcRect b="53353"/>
          <a:stretch>
            <a:fillRect/>
          </a:stretch>
        </p:blipFill>
        <p:spPr bwMode="auto">
          <a:xfrm>
            <a:off x="467544" y="980728"/>
            <a:ext cx="8064896" cy="54726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2536" y="-603448"/>
            <a:ext cx="7772400" cy="1470025"/>
          </a:xfrm>
        </p:spPr>
        <p:txBody>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Infographics</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Examples</a:t>
            </a:r>
            <a:endParaRPr lang="en-AU"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sp>
        <p:nvSpPr>
          <p:cNvPr id="3" name="Subtitle 2"/>
          <p:cNvSpPr>
            <a:spLocks noGrp="1"/>
          </p:cNvSpPr>
          <p:nvPr>
            <p:ph type="subTitle" idx="1"/>
          </p:nvPr>
        </p:nvSpPr>
        <p:spPr>
          <a:xfrm>
            <a:off x="539552" y="4869160"/>
            <a:ext cx="8062912" cy="1752600"/>
          </a:xfrm>
        </p:spPr>
        <p:txBody>
          <a:bodyPr/>
          <a:lstStyle/>
          <a:p>
            <a:endParaRPr lang="en-AU"/>
          </a:p>
        </p:txBody>
      </p:sp>
      <p:pic>
        <p:nvPicPr>
          <p:cNvPr id="3074" name="Picture 2"/>
          <p:cNvPicPr>
            <a:picLocks noChangeAspect="1" noChangeArrowheads="1"/>
          </p:cNvPicPr>
          <p:nvPr/>
        </p:nvPicPr>
        <p:blipFill>
          <a:blip r:embed="rId3" cstate="print">
            <a:lum contrast="10000"/>
          </a:blip>
          <a:srcRect t="47532" b="2219"/>
          <a:stretch>
            <a:fillRect/>
          </a:stretch>
        </p:blipFill>
        <p:spPr bwMode="auto">
          <a:xfrm>
            <a:off x="899592" y="980728"/>
            <a:ext cx="7683844" cy="5616624"/>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8640" y="-603448"/>
            <a:ext cx="9756576" cy="1470025"/>
          </a:xfrm>
        </p:spPr>
        <p:txBody>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Video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Infographics</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Example</a:t>
            </a:r>
            <a:endParaRPr lang="en-AU"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sp>
        <p:nvSpPr>
          <p:cNvPr id="3" name="Subtitle 2"/>
          <p:cNvSpPr>
            <a:spLocks noGrp="1"/>
          </p:cNvSpPr>
          <p:nvPr>
            <p:ph type="subTitle" idx="1"/>
          </p:nvPr>
        </p:nvSpPr>
        <p:spPr>
          <a:xfrm>
            <a:off x="323528" y="5733256"/>
            <a:ext cx="8350944" cy="576064"/>
          </a:xfrm>
        </p:spPr>
        <p:txBody>
          <a:bodyPr/>
          <a:lstStyle/>
          <a:p>
            <a:r>
              <a:rPr lang="en-AU" dirty="0" smtClean="0">
                <a:hlinkClick r:id="rId3"/>
              </a:rPr>
              <a:t>https://www.youtube.com/watch?v=y1V21oU9qU0</a:t>
            </a:r>
            <a:r>
              <a:rPr lang="en-AU" dirty="0" smtClean="0"/>
              <a:t> </a:t>
            </a:r>
            <a:endParaRPr lang="en-AU" dirty="0"/>
          </a:p>
        </p:txBody>
      </p:sp>
      <p:pic>
        <p:nvPicPr>
          <p:cNvPr id="52226" name="Picture 2">
            <a:hlinkClick r:id="rId3"/>
          </p:cNvPr>
          <p:cNvPicPr>
            <a:picLocks noChangeAspect="1" noChangeArrowheads="1"/>
          </p:cNvPicPr>
          <p:nvPr/>
        </p:nvPicPr>
        <p:blipFill>
          <a:blip r:embed="rId4" cstate="print"/>
          <a:srcRect/>
          <a:stretch>
            <a:fillRect/>
          </a:stretch>
        </p:blipFill>
        <p:spPr bwMode="auto">
          <a:xfrm>
            <a:off x="528638" y="1185863"/>
            <a:ext cx="8086725" cy="4486275"/>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2536" y="-705321"/>
            <a:ext cx="7772400" cy="1470025"/>
          </a:xfrm>
        </p:spPr>
        <p:txBody>
          <a:bodyPr/>
          <a:lstStyle/>
          <a:p>
            <a:r>
              <a:rPr lang="en-AU" dirty="0" err="1" smtClean="0"/>
              <a:t>Infographics</a:t>
            </a:r>
            <a:r>
              <a:rPr lang="en-AU" dirty="0" smtClean="0"/>
              <a:t> Examples</a:t>
            </a:r>
            <a:endParaRPr lang="en-AU" dirty="0"/>
          </a:p>
        </p:txBody>
      </p:sp>
      <p:sp>
        <p:nvSpPr>
          <p:cNvPr id="3" name="Subtitle 2"/>
          <p:cNvSpPr>
            <a:spLocks noGrp="1"/>
          </p:cNvSpPr>
          <p:nvPr>
            <p:ph type="subTitle" idx="1"/>
          </p:nvPr>
        </p:nvSpPr>
        <p:spPr>
          <a:xfrm>
            <a:off x="539552" y="4869160"/>
            <a:ext cx="8062912" cy="1752600"/>
          </a:xfrm>
        </p:spPr>
        <p:txBody>
          <a:bodyPr/>
          <a:lstStyle/>
          <a:p>
            <a:endParaRPr lang="en-AU"/>
          </a:p>
        </p:txBody>
      </p:sp>
      <p:pic>
        <p:nvPicPr>
          <p:cNvPr id="11266" name="Picture 2" descr="http://www.cdc.gov/vitalsigns/heroin/images/heroin-use_920px.jpg"/>
          <p:cNvPicPr>
            <a:picLocks noChangeAspect="1" noChangeArrowheads="1"/>
          </p:cNvPicPr>
          <p:nvPr/>
        </p:nvPicPr>
        <p:blipFill>
          <a:blip r:embed="rId3" cstate="print"/>
          <a:srcRect/>
          <a:stretch>
            <a:fillRect/>
          </a:stretch>
        </p:blipFill>
        <p:spPr bwMode="auto">
          <a:xfrm>
            <a:off x="179512" y="1176485"/>
            <a:ext cx="8763000" cy="5276851"/>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2536" y="-603448"/>
            <a:ext cx="7772400" cy="1470025"/>
          </a:xfrm>
        </p:spPr>
        <p:txBody>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Infographics</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smtClean="0"/>
              <a:t>Resource</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s</a:t>
            </a:r>
            <a:endParaRPr lang="en-AU"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sp>
        <p:nvSpPr>
          <p:cNvPr id="3" name="Subtitle 2"/>
          <p:cNvSpPr>
            <a:spLocks noGrp="1"/>
          </p:cNvSpPr>
          <p:nvPr>
            <p:ph type="subTitle" idx="1"/>
          </p:nvPr>
        </p:nvSpPr>
        <p:spPr>
          <a:xfrm>
            <a:off x="539552" y="1196752"/>
            <a:ext cx="8424936" cy="5400600"/>
          </a:xfrm>
        </p:spPr>
        <p:txBody>
          <a:bodyPr>
            <a:normAutofit fontScale="77500" lnSpcReduction="20000"/>
          </a:bodyPr>
          <a:lstStyle/>
          <a:p>
            <a:pPr algn="l"/>
            <a:r>
              <a:rPr lang="en-AU" u="sng" dirty="0" smtClean="0">
                <a:solidFill>
                  <a:srgbClr val="FFFF00"/>
                </a:solidFill>
              </a:rPr>
              <a:t>Further Examples and Information: </a:t>
            </a:r>
          </a:p>
          <a:p>
            <a:pPr algn="l"/>
            <a:endParaRPr lang="en-AU" dirty="0" smtClean="0"/>
          </a:p>
          <a:p>
            <a:pPr algn="l"/>
            <a:r>
              <a:rPr lang="en-AU" dirty="0" smtClean="0"/>
              <a:t>A comprehensive article with lots of examples and resources: </a:t>
            </a:r>
          </a:p>
          <a:p>
            <a:pPr algn="l"/>
            <a:r>
              <a:rPr lang="en-AU" dirty="0" smtClean="0">
                <a:hlinkClick r:id="rId3"/>
              </a:rPr>
              <a:t>http://www.onextrapixel.com/2010/05/21/huge-infographics-design-resources-overview-principles-tips-and-examples/</a:t>
            </a:r>
            <a:r>
              <a:rPr lang="en-AU" dirty="0" smtClean="0"/>
              <a:t> </a:t>
            </a:r>
          </a:p>
          <a:p>
            <a:pPr algn="l"/>
            <a:endParaRPr lang="en-AU" dirty="0" smtClean="0"/>
          </a:p>
          <a:p>
            <a:pPr algn="l"/>
            <a:endParaRPr lang="en-AU" dirty="0" smtClean="0"/>
          </a:p>
          <a:p>
            <a:pPr algn="l"/>
            <a:r>
              <a:rPr lang="en-AU" dirty="0" smtClean="0"/>
              <a:t>Tutorial - Using Adobe Illustrator for </a:t>
            </a:r>
            <a:r>
              <a:rPr lang="en-AU" dirty="0" err="1" smtClean="0"/>
              <a:t>Infographics</a:t>
            </a:r>
            <a:r>
              <a:rPr lang="en-AU" dirty="0" smtClean="0"/>
              <a:t>: </a:t>
            </a:r>
          </a:p>
          <a:p>
            <a:pPr algn="l"/>
            <a:r>
              <a:rPr lang="en-AU" dirty="0" smtClean="0">
                <a:hlinkClick r:id="rId4"/>
              </a:rPr>
              <a:t>http://design.tutsplus.com/tutorials/how-to-create-outstanding-modern-infographics--vector-3524</a:t>
            </a:r>
            <a:r>
              <a:rPr lang="en-AU" dirty="0" smtClean="0"/>
              <a:t> </a:t>
            </a:r>
          </a:p>
          <a:p>
            <a:pPr algn="l"/>
            <a:endParaRPr lang="en-AU" dirty="0" smtClean="0"/>
          </a:p>
          <a:p>
            <a:pPr algn="l"/>
            <a:endParaRPr lang="en-AU" dirty="0" smtClean="0"/>
          </a:p>
          <a:p>
            <a:pPr algn="l"/>
            <a:r>
              <a:rPr lang="en-AU" b="1" u="sng" dirty="0" smtClean="0">
                <a:solidFill>
                  <a:schemeClr val="accent2">
                    <a:lumMod val="60000"/>
                    <a:lumOff val="40000"/>
                  </a:schemeClr>
                </a:solidFill>
              </a:rPr>
              <a:t>VIDEOS: </a:t>
            </a:r>
            <a:br>
              <a:rPr lang="en-AU" b="1" u="sng" dirty="0" smtClean="0">
                <a:solidFill>
                  <a:schemeClr val="accent2">
                    <a:lumMod val="60000"/>
                    <a:lumOff val="40000"/>
                  </a:schemeClr>
                </a:solidFill>
              </a:rPr>
            </a:br>
            <a:r>
              <a:rPr lang="en-AU" dirty="0" smtClean="0">
                <a:solidFill>
                  <a:schemeClr val="tx1">
                    <a:lumMod val="95000"/>
                  </a:schemeClr>
                </a:solidFill>
              </a:rPr>
              <a:t>Psychology Of Colour</a:t>
            </a:r>
            <a:endParaRPr lang="en-AU" dirty="0" smtClean="0">
              <a:solidFill>
                <a:schemeClr val="tx1">
                  <a:lumMod val="95000"/>
                </a:schemeClr>
              </a:solidFill>
              <a:hlinkClick r:id="rId5"/>
            </a:endParaRPr>
          </a:p>
          <a:p>
            <a:pPr algn="l"/>
            <a:r>
              <a:rPr lang="en-AU" dirty="0" smtClean="0">
                <a:hlinkClick r:id="rId5"/>
              </a:rPr>
              <a:t>https://www.youtube.com/watch?v=XDohoPavchc</a:t>
            </a:r>
            <a:endParaRPr lang="en-AU" dirty="0" smtClean="0"/>
          </a:p>
          <a:p>
            <a:pPr algn="l"/>
            <a:endParaRPr lang="en-AU" dirty="0" smtClean="0"/>
          </a:p>
          <a:p>
            <a:pPr algn="l"/>
            <a:r>
              <a:rPr lang="en-AU" dirty="0" smtClean="0"/>
              <a:t>The </a:t>
            </a:r>
            <a:r>
              <a:rPr lang="en-AU" dirty="0" err="1" smtClean="0"/>
              <a:t>Infographics</a:t>
            </a:r>
            <a:r>
              <a:rPr lang="en-AU" dirty="0" smtClean="0"/>
              <a:t> Show Channel: </a:t>
            </a:r>
          </a:p>
          <a:p>
            <a:pPr algn="l"/>
            <a:r>
              <a:rPr lang="en-AU" dirty="0" smtClean="0">
                <a:hlinkClick r:id="rId6"/>
              </a:rPr>
              <a:t>https://www.youtube.com/channel/UCfdNM3NAhaBOXCafH7krzrA</a:t>
            </a:r>
            <a:r>
              <a:rPr lang="en-AU" dirty="0" smtClean="0"/>
              <a:t>   </a:t>
            </a:r>
            <a:endParaRPr lang="en-AU"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2536" y="-705321"/>
            <a:ext cx="7772400" cy="1470025"/>
          </a:xfrm>
        </p:spPr>
        <p:txBody>
          <a:bodyPr/>
          <a:lstStyle/>
          <a:p>
            <a:r>
              <a:rPr lang="en-AU" dirty="0" err="1" smtClean="0"/>
              <a:t>Infographics</a:t>
            </a:r>
            <a:r>
              <a:rPr lang="en-AU" dirty="0" smtClean="0"/>
              <a:t> Examples</a:t>
            </a:r>
            <a:endParaRPr lang="en-AU" dirty="0"/>
          </a:p>
        </p:txBody>
      </p:sp>
      <p:sp>
        <p:nvSpPr>
          <p:cNvPr id="3" name="Subtitle 2"/>
          <p:cNvSpPr>
            <a:spLocks noGrp="1"/>
          </p:cNvSpPr>
          <p:nvPr>
            <p:ph type="subTitle" idx="1"/>
          </p:nvPr>
        </p:nvSpPr>
        <p:spPr>
          <a:xfrm>
            <a:off x="539552" y="4869160"/>
            <a:ext cx="8062912" cy="1752600"/>
          </a:xfrm>
        </p:spPr>
        <p:txBody>
          <a:bodyPr/>
          <a:lstStyle/>
          <a:p>
            <a:endParaRPr lang="en-AU"/>
          </a:p>
        </p:txBody>
      </p:sp>
      <p:pic>
        <p:nvPicPr>
          <p:cNvPr id="25602" name="Picture 2"/>
          <p:cNvPicPr>
            <a:picLocks noChangeAspect="1" noChangeArrowheads="1"/>
          </p:cNvPicPr>
          <p:nvPr/>
        </p:nvPicPr>
        <p:blipFill>
          <a:blip r:embed="rId3" cstate="print"/>
          <a:srcRect/>
          <a:stretch>
            <a:fillRect/>
          </a:stretch>
        </p:blipFill>
        <p:spPr bwMode="auto">
          <a:xfrm>
            <a:off x="107504" y="1196752"/>
            <a:ext cx="8896350" cy="533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1968" y="-705321"/>
            <a:ext cx="8204448" cy="1470025"/>
          </a:xfrm>
        </p:spPr>
        <p:txBody>
          <a:bodyPr/>
          <a:lstStyle/>
          <a:p>
            <a:r>
              <a:rPr lang="en-AU" dirty="0" err="1" smtClean="0"/>
              <a:t>Infographics</a:t>
            </a:r>
            <a:r>
              <a:rPr lang="en-AU" dirty="0" smtClean="0"/>
              <a:t> – Word Clouds</a:t>
            </a:r>
            <a:endParaRPr lang="en-AU" dirty="0"/>
          </a:p>
        </p:txBody>
      </p:sp>
      <p:sp>
        <p:nvSpPr>
          <p:cNvPr id="3" name="Subtitle 2"/>
          <p:cNvSpPr>
            <a:spLocks noGrp="1"/>
          </p:cNvSpPr>
          <p:nvPr>
            <p:ph type="subTitle" idx="1"/>
          </p:nvPr>
        </p:nvSpPr>
        <p:spPr>
          <a:xfrm>
            <a:off x="539552" y="5877272"/>
            <a:ext cx="8062912" cy="744488"/>
          </a:xfrm>
        </p:spPr>
        <p:txBody>
          <a:bodyPr>
            <a:normAutofit fontScale="55000" lnSpcReduction="20000"/>
          </a:bodyPr>
          <a:lstStyle/>
          <a:p>
            <a:pPr algn="l"/>
            <a:r>
              <a:rPr lang="en-AU" b="1" dirty="0" err="1" smtClean="0"/>
              <a:t>Worldle</a:t>
            </a:r>
            <a:r>
              <a:rPr lang="en-AU" b="1" dirty="0" smtClean="0"/>
              <a:t> is problematic in Chrome, use “Word It Out” instead, or one of these ones: </a:t>
            </a:r>
            <a:r>
              <a:rPr lang="en-AU" b="1" dirty="0" smtClean="0">
                <a:hlinkClick r:id="rId3"/>
              </a:rPr>
              <a:t>http://www.edudemic.com/9-word-cloud-generators-that-arent-wordle/</a:t>
            </a:r>
            <a:r>
              <a:rPr lang="en-AU" b="1" dirty="0" smtClean="0"/>
              <a:t> </a:t>
            </a:r>
            <a:endParaRPr lang="en-AU" b="1" dirty="0"/>
          </a:p>
        </p:txBody>
      </p:sp>
      <p:sp>
        <p:nvSpPr>
          <p:cNvPr id="26626" name="AutoShape 2" descr="http://www.drugrehab.us/wp-content/uploads/2013/10/Trends-in-Substance-Abuse-Meth-Is-Out-Heroin-Is-In.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AU"/>
          </a:p>
        </p:txBody>
      </p:sp>
      <p:pic>
        <p:nvPicPr>
          <p:cNvPr id="26628" name="Picture 4" descr="http://www.drugrehab.us/wp-content/uploads/2013/10/Trends-in-Substance-Abuse-Meth-Is-Out-Heroin-Is-In.jpg"/>
          <p:cNvPicPr>
            <a:picLocks noChangeAspect="1" noChangeArrowheads="1"/>
          </p:cNvPicPr>
          <p:nvPr/>
        </p:nvPicPr>
        <p:blipFill>
          <a:blip r:embed="rId4" cstate="print"/>
          <a:srcRect t="7895" b="5263"/>
          <a:stretch>
            <a:fillRect/>
          </a:stretch>
        </p:blipFill>
        <p:spPr bwMode="auto">
          <a:xfrm>
            <a:off x="1475656" y="980728"/>
            <a:ext cx="6000667" cy="4752528"/>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2536" y="-705321"/>
            <a:ext cx="7772400" cy="1470025"/>
          </a:xfrm>
        </p:spPr>
        <p:txBody>
          <a:bodyPr/>
          <a:lstStyle/>
          <a:p>
            <a:r>
              <a:rPr lang="en-AU" dirty="0" smtClean="0"/>
              <a:t>Psychology of Colour </a:t>
            </a:r>
            <a:endParaRPr lang="en-AU" dirty="0"/>
          </a:p>
        </p:txBody>
      </p:sp>
      <p:sp>
        <p:nvSpPr>
          <p:cNvPr id="3" name="Subtitle 2"/>
          <p:cNvSpPr>
            <a:spLocks noGrp="1"/>
          </p:cNvSpPr>
          <p:nvPr>
            <p:ph type="subTitle" idx="1"/>
          </p:nvPr>
        </p:nvSpPr>
        <p:spPr>
          <a:xfrm>
            <a:off x="611560" y="908720"/>
            <a:ext cx="8352928" cy="3600400"/>
          </a:xfrm>
        </p:spPr>
        <p:txBody>
          <a:bodyPr>
            <a:normAutofit fontScale="92500"/>
          </a:bodyPr>
          <a:lstStyle/>
          <a:p>
            <a:pPr algn="l"/>
            <a:r>
              <a:rPr lang="en-AU" dirty="0" smtClean="0">
                <a:solidFill>
                  <a:schemeClr val="accent3">
                    <a:lumMod val="60000"/>
                    <a:lumOff val="40000"/>
                  </a:schemeClr>
                </a:solidFill>
              </a:rPr>
              <a:t>The colour scheme you use for an </a:t>
            </a:r>
            <a:r>
              <a:rPr lang="en-AU" dirty="0" err="1" smtClean="0">
                <a:solidFill>
                  <a:schemeClr val="accent3">
                    <a:lumMod val="60000"/>
                    <a:lumOff val="40000"/>
                  </a:schemeClr>
                </a:solidFill>
              </a:rPr>
              <a:t>Infographic</a:t>
            </a:r>
            <a:r>
              <a:rPr lang="en-AU" dirty="0" smtClean="0">
                <a:solidFill>
                  <a:schemeClr val="accent3">
                    <a:lumMod val="60000"/>
                    <a:lumOff val="40000"/>
                  </a:schemeClr>
                </a:solidFill>
              </a:rPr>
              <a:t> is very important, as certain colours generate certain human emotions.  (Lots of Psychological studies into this). </a:t>
            </a:r>
          </a:p>
          <a:p>
            <a:pPr algn="l"/>
            <a:endParaRPr lang="en-AU" dirty="0" smtClean="0"/>
          </a:p>
          <a:p>
            <a:pPr algn="l"/>
            <a:r>
              <a:rPr lang="en-AU" dirty="0" err="1" smtClean="0">
                <a:solidFill>
                  <a:srgbClr val="FFFF00"/>
                </a:solidFill>
              </a:rPr>
              <a:t>Eg</a:t>
            </a:r>
            <a:r>
              <a:rPr lang="en-AU" dirty="0" smtClean="0">
                <a:solidFill>
                  <a:srgbClr val="FFFF00"/>
                </a:solidFill>
              </a:rPr>
              <a:t>. Red, orange, white, and yellow are the typical colours of fast food because they create Excitement, Warmth, and Feel Good Happy emotions.    </a:t>
            </a:r>
            <a:r>
              <a:rPr lang="en-AU" dirty="0" smtClean="0">
                <a:solidFill>
                  <a:schemeClr val="accent5">
                    <a:lumMod val="40000"/>
                    <a:lumOff val="60000"/>
                  </a:schemeClr>
                </a:solidFill>
              </a:rPr>
              <a:t/>
            </a:r>
            <a:br>
              <a:rPr lang="en-AU" dirty="0" smtClean="0">
                <a:solidFill>
                  <a:schemeClr val="accent5">
                    <a:lumMod val="40000"/>
                    <a:lumOff val="60000"/>
                  </a:schemeClr>
                </a:solidFill>
              </a:rPr>
            </a:br>
            <a:r>
              <a:rPr lang="en-AU" i="1" dirty="0" smtClean="0">
                <a:solidFill>
                  <a:srgbClr val="92D050"/>
                </a:solidFill>
              </a:rPr>
              <a:t>But note Subway’s use of Green for Natural and Healthy. </a:t>
            </a:r>
          </a:p>
          <a:p>
            <a:pPr algn="l"/>
            <a:endParaRPr lang="en-AU" dirty="0"/>
          </a:p>
        </p:txBody>
      </p:sp>
      <p:sp>
        <p:nvSpPr>
          <p:cNvPr id="26626" name="AutoShape 2" descr="http://www.drugrehab.us/wp-content/uploads/2013/10/Trends-in-Substance-Abuse-Meth-Is-Out-Heroin-Is-In.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AU"/>
          </a:p>
        </p:txBody>
      </p:sp>
      <p:pic>
        <p:nvPicPr>
          <p:cNvPr id="4098" name="Picture 2"/>
          <p:cNvPicPr>
            <a:picLocks noChangeAspect="1" noChangeArrowheads="1"/>
          </p:cNvPicPr>
          <p:nvPr/>
        </p:nvPicPr>
        <p:blipFill>
          <a:blip r:embed="rId2" cstate="print"/>
          <a:srcRect/>
          <a:stretch>
            <a:fillRect/>
          </a:stretch>
        </p:blipFill>
        <p:spPr bwMode="auto">
          <a:xfrm>
            <a:off x="755577" y="4654978"/>
            <a:ext cx="3600400" cy="2021277"/>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5004048" y="5229200"/>
            <a:ext cx="3672408" cy="102703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4624" y="-633313"/>
            <a:ext cx="9684568" cy="1470025"/>
          </a:xfrm>
        </p:spPr>
        <p:txBody>
          <a:bodyPr/>
          <a:lstStyle/>
          <a:p>
            <a:r>
              <a:rPr lang="en-AU" dirty="0" smtClean="0"/>
              <a:t>Psychology of Colour - VIDEO </a:t>
            </a:r>
            <a:endParaRPr lang="en-AU" dirty="0"/>
          </a:p>
        </p:txBody>
      </p:sp>
      <p:sp>
        <p:nvSpPr>
          <p:cNvPr id="3" name="Subtitle 2"/>
          <p:cNvSpPr>
            <a:spLocks noGrp="1"/>
          </p:cNvSpPr>
          <p:nvPr>
            <p:ph type="subTitle" idx="1"/>
          </p:nvPr>
        </p:nvSpPr>
        <p:spPr>
          <a:xfrm>
            <a:off x="323528" y="5949280"/>
            <a:ext cx="8784976" cy="1008112"/>
          </a:xfrm>
        </p:spPr>
        <p:txBody>
          <a:bodyPr>
            <a:normAutofit/>
          </a:bodyPr>
          <a:lstStyle/>
          <a:p>
            <a:pPr algn="l"/>
            <a:r>
              <a:rPr lang="en-AU" dirty="0" smtClean="0">
                <a:hlinkClick r:id="rId3"/>
              </a:rPr>
              <a:t>https://www.youtube.com/watch?v=qO9UPy04WMs</a:t>
            </a:r>
            <a:r>
              <a:rPr lang="en-AU" dirty="0" smtClean="0"/>
              <a:t> </a:t>
            </a:r>
            <a:endParaRPr lang="en-AU" dirty="0"/>
          </a:p>
        </p:txBody>
      </p:sp>
      <p:sp>
        <p:nvSpPr>
          <p:cNvPr id="26626" name="AutoShape 2" descr="http://www.drugrehab.us/wp-content/uploads/2013/10/Trends-in-Substance-Abuse-Meth-Is-Out-Heroin-Is-In.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AU"/>
          </a:p>
        </p:txBody>
      </p:sp>
      <p:pic>
        <p:nvPicPr>
          <p:cNvPr id="51202" name="Picture 2">
            <a:hlinkClick r:id="rId3"/>
          </p:cNvPr>
          <p:cNvPicPr>
            <a:picLocks noChangeAspect="1" noChangeArrowheads="1"/>
          </p:cNvPicPr>
          <p:nvPr/>
        </p:nvPicPr>
        <p:blipFill>
          <a:blip r:embed="rId4" cstate="print"/>
          <a:srcRect/>
          <a:stretch>
            <a:fillRect/>
          </a:stretch>
        </p:blipFill>
        <p:spPr bwMode="auto">
          <a:xfrm>
            <a:off x="539552" y="1218406"/>
            <a:ext cx="8086725" cy="4514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0000" y="-99392"/>
            <a:ext cx="7196336" cy="936104"/>
          </a:xfrm>
        </p:spPr>
        <p:txBody>
          <a:bodyPr/>
          <a:lstStyle/>
          <a:p>
            <a:r>
              <a:rPr lang="en-AU"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Psychology of Colour  </a:t>
            </a:r>
            <a:endParaRPr lang="en-AU"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3" name="Subtitle 2"/>
          <p:cNvSpPr>
            <a:spLocks noGrp="1"/>
          </p:cNvSpPr>
          <p:nvPr>
            <p:ph type="subTitle" idx="1"/>
          </p:nvPr>
        </p:nvSpPr>
        <p:spPr>
          <a:xfrm>
            <a:off x="611560" y="6165304"/>
            <a:ext cx="8062912" cy="1008112"/>
          </a:xfrm>
        </p:spPr>
        <p:txBody>
          <a:bodyPr/>
          <a:lstStyle/>
          <a:p>
            <a:pPr algn="l"/>
            <a:r>
              <a:rPr lang="en-AU" dirty="0" smtClean="0"/>
              <a:t>Brands choose very specific colours for their logos. </a:t>
            </a:r>
            <a:endParaRPr lang="en-AU" dirty="0"/>
          </a:p>
        </p:txBody>
      </p:sp>
      <p:sp>
        <p:nvSpPr>
          <p:cNvPr id="26626" name="AutoShape 2" descr="http://www.drugrehab.us/wp-content/uploads/2013/10/Trends-in-Substance-Abuse-Meth-Is-Out-Heroin-Is-In.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AU"/>
          </a:p>
        </p:txBody>
      </p:sp>
      <p:pic>
        <p:nvPicPr>
          <p:cNvPr id="2050" name="Picture 2"/>
          <p:cNvPicPr>
            <a:picLocks noChangeAspect="1" noChangeArrowheads="1"/>
          </p:cNvPicPr>
          <p:nvPr/>
        </p:nvPicPr>
        <p:blipFill>
          <a:blip r:embed="rId3" cstate="print"/>
          <a:srcRect/>
          <a:stretch>
            <a:fillRect/>
          </a:stretch>
        </p:blipFill>
        <p:spPr bwMode="auto">
          <a:xfrm>
            <a:off x="419100" y="908720"/>
            <a:ext cx="8305800" cy="5305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erve">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Verve</Template>
  <TotalTime>5860</TotalTime>
  <Words>1816</Words>
  <Application>Microsoft Office PowerPoint</Application>
  <PresentationFormat>On-screen Show (4:3)</PresentationFormat>
  <Paragraphs>162</Paragraphs>
  <Slides>40</Slides>
  <Notes>35</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Verve</vt:lpstr>
      <vt:lpstr>Infographics and Colour Psychology</vt:lpstr>
      <vt:lpstr>Infographics – What are they?</vt:lpstr>
      <vt:lpstr>Infographics Examples</vt:lpstr>
      <vt:lpstr>Infographics Examples</vt:lpstr>
      <vt:lpstr>Infographics Examples</vt:lpstr>
      <vt:lpstr>Infographics – Word Clouds</vt:lpstr>
      <vt:lpstr>Psychology of Colour </vt:lpstr>
      <vt:lpstr>Psychology of Colour - VIDEO </vt:lpstr>
      <vt:lpstr>Psychology of Colour  </vt:lpstr>
      <vt:lpstr>Psychology of Colour Infographic  </vt:lpstr>
      <vt:lpstr>Psychology of Colour - BLUE </vt:lpstr>
      <vt:lpstr>Psychology of Colour - Green </vt:lpstr>
      <vt:lpstr>Psychology of Colour - Green </vt:lpstr>
      <vt:lpstr>Psychology of Colour - Yellow </vt:lpstr>
      <vt:lpstr>Psychology of Colour - Red </vt:lpstr>
      <vt:lpstr>Psychology of Colour - Orange </vt:lpstr>
      <vt:lpstr>Psychology of Colour - Purple </vt:lpstr>
      <vt:lpstr>Psychology of Colour - Purple </vt:lpstr>
      <vt:lpstr>Psychology of Colour  </vt:lpstr>
      <vt:lpstr>The Colour Wheel – Colour Schemes  </vt:lpstr>
      <vt:lpstr>Infographics Examples</vt:lpstr>
      <vt:lpstr>Infographics Examples</vt:lpstr>
      <vt:lpstr>Infographics Examples</vt:lpstr>
      <vt:lpstr>Infographics Examples</vt:lpstr>
      <vt:lpstr>Infographics Examples</vt:lpstr>
      <vt:lpstr>Infographics Examples</vt:lpstr>
      <vt:lpstr>Infographics Examples</vt:lpstr>
      <vt:lpstr>Infographics Examples</vt:lpstr>
      <vt:lpstr>Infographics Examples</vt:lpstr>
      <vt:lpstr>Infographics Examples</vt:lpstr>
      <vt:lpstr>Infographics Examples</vt:lpstr>
      <vt:lpstr>Infographics Examples</vt:lpstr>
      <vt:lpstr>Infographics Examples</vt:lpstr>
      <vt:lpstr>Infographics Examples</vt:lpstr>
      <vt:lpstr>Infographics Examples</vt:lpstr>
      <vt:lpstr>Infographics Examples</vt:lpstr>
      <vt:lpstr>Infographics Examples</vt:lpstr>
      <vt:lpstr>Infographics Examples</vt:lpstr>
      <vt:lpstr>Video Infographics Example</vt:lpstr>
      <vt:lpstr>Infographics Resources</vt:lpstr>
    </vt:vector>
  </TitlesOfParts>
  <Company>St Francis Xavier College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Infographics Examples</dc:title>
  <dc:creator>Passy</dc:creator>
  <cp:lastModifiedBy>Passy</cp:lastModifiedBy>
  <cp:revision>123</cp:revision>
  <dcterms:created xsi:type="dcterms:W3CDTF">2016-02-03T04:25:59Z</dcterms:created>
  <dcterms:modified xsi:type="dcterms:W3CDTF">2016-02-09T00:07:29Z</dcterms:modified>
</cp:coreProperties>
</file>